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sldIdLst>
    <p:sldId id="263" r:id="rId2"/>
    <p:sldId id="525" r:id="rId3"/>
    <p:sldId id="265" r:id="rId4"/>
    <p:sldId id="259" r:id="rId5"/>
    <p:sldId id="464" r:id="rId6"/>
    <p:sldId id="261" r:id="rId7"/>
    <p:sldId id="424" r:id="rId8"/>
    <p:sldId id="520" r:id="rId9"/>
    <p:sldId id="508" r:id="rId10"/>
    <p:sldId id="515" r:id="rId11"/>
    <p:sldId id="505" r:id="rId12"/>
    <p:sldId id="516" r:id="rId13"/>
    <p:sldId id="509" r:id="rId14"/>
    <p:sldId id="507" r:id="rId15"/>
    <p:sldId id="448" r:id="rId16"/>
    <p:sldId id="521" r:id="rId17"/>
    <p:sldId id="450" r:id="rId18"/>
    <p:sldId id="472" r:id="rId19"/>
    <p:sldId id="451" r:id="rId20"/>
    <p:sldId id="523" r:id="rId21"/>
    <p:sldId id="452" r:id="rId22"/>
    <p:sldId id="453" r:id="rId23"/>
    <p:sldId id="476" r:id="rId24"/>
    <p:sldId id="473" r:id="rId25"/>
    <p:sldId id="457" r:id="rId26"/>
    <p:sldId id="455" r:id="rId27"/>
    <p:sldId id="511" r:id="rId28"/>
    <p:sldId id="474" r:id="rId29"/>
    <p:sldId id="475" r:id="rId30"/>
    <p:sldId id="408" r:id="rId31"/>
    <p:sldId id="300" r:id="rId32"/>
    <p:sldId id="458" r:id="rId33"/>
    <p:sldId id="478" r:id="rId34"/>
    <p:sldId id="526" r:id="rId35"/>
    <p:sldId id="479" r:id="rId36"/>
    <p:sldId id="513" r:id="rId37"/>
    <p:sldId id="418" r:id="rId38"/>
    <p:sldId id="480" r:id="rId39"/>
    <p:sldId id="483" r:id="rId40"/>
    <p:sldId id="522" r:id="rId41"/>
    <p:sldId id="257" r:id="rId42"/>
    <p:sldId id="484" r:id="rId43"/>
    <p:sldId id="485" r:id="rId44"/>
    <p:sldId id="486" r:id="rId45"/>
    <p:sldId id="487" r:id="rId46"/>
    <p:sldId id="488" r:id="rId47"/>
    <p:sldId id="489" r:id="rId48"/>
    <p:sldId id="490" r:id="rId49"/>
    <p:sldId id="503" r:id="rId50"/>
    <p:sldId id="519" r:id="rId51"/>
    <p:sldId id="470" r:id="rId52"/>
    <p:sldId id="468" r:id="rId53"/>
    <p:sldId id="482" r:id="rId54"/>
    <p:sldId id="491" r:id="rId55"/>
    <p:sldId id="462" r:id="rId56"/>
    <p:sldId id="524" r:id="rId57"/>
    <p:sldId id="444" r:id="rId58"/>
    <p:sldId id="461" r:id="rId59"/>
    <p:sldId id="493" r:id="rId60"/>
    <p:sldId id="492" r:id="rId61"/>
    <p:sldId id="495" r:id="rId62"/>
    <p:sldId id="497" r:id="rId63"/>
    <p:sldId id="496" r:id="rId64"/>
    <p:sldId id="499" r:id="rId65"/>
    <p:sldId id="384" r:id="rId66"/>
    <p:sldId id="517" r:id="rId67"/>
    <p:sldId id="436" r:id="rId68"/>
    <p:sldId id="348" r:id="rId69"/>
    <p:sldId id="518" r:id="rId70"/>
    <p:sldId id="514" r:id="rId71"/>
    <p:sldId id="417" r:id="rId72"/>
    <p:sldId id="353" r:id="rId73"/>
    <p:sldId id="500" r:id="rId74"/>
    <p:sldId id="330" r:id="rId75"/>
    <p:sldId id="25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FF5050"/>
    <a:srgbClr val="FF6600"/>
    <a:srgbClr val="FF9933"/>
    <a:srgbClr val="FFCC00"/>
    <a:srgbClr val="FFFF00"/>
    <a:srgbClr val="1B9D43"/>
    <a:srgbClr val="CCECFF"/>
    <a:srgbClr val="3333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80800" autoAdjust="0"/>
  </p:normalViewPr>
  <p:slideViewPr>
    <p:cSldViewPr showGuides="1">
      <p:cViewPr varScale="1">
        <p:scale>
          <a:sx n="210" d="100"/>
          <a:sy n="210" d="100"/>
        </p:scale>
        <p:origin x="1746" y="180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4918A-DE2C-81FC-D77C-B87246DA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3E99A-4511-057A-130D-30D834AF3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4746A-43E9-A34E-6065-5D69A8C7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“YES” - 6 out of 6 on the technical scale</a:t>
            </a:r>
          </a:p>
          <a:p>
            <a:r>
              <a:rPr lang="en-US" dirty="0"/>
              <a:t>Particular note: Developers has free reign to add missing index 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BD2D-D5FC-3C09-23DE-4C41700AA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7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*07:00*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*08:00*</a:t>
            </a:r>
          </a:p>
          <a:p>
            <a:r>
              <a:rPr lang="en-US" dirty="0"/>
              <a:t>90 metrics of measured HURT</a:t>
            </a:r>
          </a:p>
          <a:p>
            <a:r>
              <a:rPr lang="en-US" dirty="0"/>
              <a:t>Lumped into 12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08:30</a:t>
            </a:r>
          </a:p>
          <a:p>
            <a:r>
              <a:rPr lang="en-US" dirty="0"/>
              <a:t>Wait - not going to get into threads and scheduler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09:00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09:30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13:30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14:30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*16:00*</a:t>
            </a:r>
          </a:p>
          <a:p>
            <a:r>
              <a:rPr lang="en-US" dirty="0"/>
              <a:t>Stunning insight - a lot less work to make significant improvement in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primary sources of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WideWorldImporters_FULL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Out of 90+ - 24</a:t>
            </a:r>
            <a:r>
              <a:rPr lang="en-US" dirty="0">
                <a:solidFill>
                  <a:schemeClr val="tx1"/>
                </a:solidFill>
              </a:rPr>
              <a:t>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47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WideWorldImporters_FULL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24</a:t>
            </a:r>
            <a:r>
              <a:rPr lang="en-US" dirty="0">
                <a:solidFill>
                  <a:schemeClr val="tx1"/>
                </a:solidFill>
              </a:rPr>
              <a:t>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38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hurt can be spread unevenly across the pain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31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Others tell you “the patient is bleeding” not “what wound do you close first?”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- index covering a unique constraint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86C6C-BC09-112D-BCE9-C581846E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4713B-3881-72CB-6654-B78ADEC13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561BB-284B-3389-D364-8E147624B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F297B-0625-078A-0F32-9609451C9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Purpose built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*30:00*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  <a:p>
            <a:r>
              <a:rPr lang="en-US" dirty="0"/>
              <a:t>Getting to the Action</a:t>
            </a:r>
          </a:p>
          <a:p>
            <a:r>
              <a:rPr lang="en-US" dirty="0"/>
              <a:t>	Click on Table Level priority</a:t>
            </a:r>
          </a:p>
          <a:p>
            <a:r>
              <a:rPr lang="en-US" dirty="0"/>
              <a:t>	Display changes to Index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4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0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  <a:p>
            <a:r>
              <a:rPr lang="en-US" dirty="0"/>
              <a:t>Sorted by index type, Foreign Key, Missing Indexes, History tables, Internal Tables</a:t>
            </a:r>
          </a:p>
          <a:p>
            <a:r>
              <a:rPr lang="en-US" dirty="0"/>
              <a:t>Sorting available on column heads</a:t>
            </a:r>
          </a:p>
          <a:p>
            <a:r>
              <a:rPr lang="en-US" dirty="0"/>
              <a:t>Enable Optimize for Sequential key new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66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for Sequential Key – New in 2019, “can” speed up inserts into tables with identity or sequence clustered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7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*37:00*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*43:00*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Diagnostics split into 2 elements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to know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pain metrics and related values – top values only</a:t>
            </a:r>
          </a:p>
          <a:p>
            <a:pPr marL="0" indent="0">
              <a:buFontTx/>
              <a:buNone/>
            </a:pPr>
            <a:r>
              <a:rPr lang="en-US" dirty="0"/>
              <a:t>Trying to eliminate scrolling to “see” all of the key information</a:t>
            </a:r>
          </a:p>
          <a:p>
            <a:pPr marL="0" indent="0">
              <a:buFontTx/>
              <a:buNone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35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1C6-7CBF-CF62-BF38-16EE7FC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9A53-FB5C-0EF9-1767-A96836A0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BE996-6C46-FC00-F9E9-05494BC7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Hurts &amp; related metrics</a:t>
            </a:r>
          </a:p>
          <a:p>
            <a:r>
              <a:rPr lang="en-US" dirty="0"/>
              <a:t>3 elements per hurt - metric type, metric total, percent instance,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3868-4B5B-B0D2-9607-E0267FD5E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535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r>
              <a:rPr lang="en-US" dirty="0"/>
              <a:t>To be replaced by existing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301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A9AB-02DC-C783-59F0-65281A2B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A5AF-3705-FBCE-3EE7-46515A3B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686B-2D7C-223D-F761-B923F657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priority columns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3B25-129E-2A14-13A3-A0CDF05DA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41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*47:00*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02:00</a:t>
            </a:r>
          </a:p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648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2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51:45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/>
              <a:t>Pedro Lopes (MS)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*59:00*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4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“NO” - 6 out of 6 on the Business scale</a:t>
            </a:r>
          </a:p>
          <a:p>
            <a:r>
              <a:rPr lang="en-US" dirty="0"/>
              <a:t>Particular note: lift &amp; shift to cloud ended up costing more than 3X on premise</a:t>
            </a:r>
          </a:p>
          <a:p>
            <a:r>
              <a:rPr lang="en-US" dirty="0"/>
              <a:t>Particular note: SQL 2016 Enterprise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87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8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5E459B-DA66-4C96-9FF9-468444E3A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3222" b="23222"/>
          <a:stretch/>
        </p:blipFill>
        <p:spPr>
          <a:xfrm>
            <a:off x="0" y="4658"/>
            <a:ext cx="12191999" cy="685334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124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bg>
      <p:bgPr>
        <a:solidFill>
          <a:srgbClr val="33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Orange County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Using Pain Reduction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FB292C-CC9E-ED9E-411C-5ADE6C4C8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  <a:prstGeom prst="rect">
            <a:avLst/>
          </a:prstGeom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LXL 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183EE-CCAE-B29C-3DA8-069EDD0D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45" y="0"/>
            <a:ext cx="11624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BC3E217-9296-A94C-7337-C06146C31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iori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0CE93-5D90-7D7B-B41F-2F496F0E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68" y="0"/>
            <a:ext cx="1193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escription &amp; Diagno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D5B347-88F5-D623-BEBE-E9F8C2223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Metadata &amp; Key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A964-9099-9CAC-F8D1-236372BB7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5D585-17DA-EA3F-FD79-0359589CA9E8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/>
              <a:t>SQL Saturday Orange County 2024</a:t>
            </a:r>
            <a:r>
              <a:rPr lang="en-US" sz="2000" dirty="0"/>
              <a:t>	</a:t>
            </a:r>
            <a:r>
              <a:rPr lang="en-US" sz="2000" b="0" dirty="0"/>
              <a:t>Index Performance Tuning Using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4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4" r:id="rId10"/>
    <p:sldLayoutId id="2147483665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QLXL/SQLXL" TargetMode="Externa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eetup.com/pro/azuredatatechgroup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hyperlink" Target="mailto:Bill@Sanscrainte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QLXL/SQLX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Index Performance Tuning </a:t>
            </a:r>
            <a:br>
              <a:rPr lang="en-US" dirty="0"/>
            </a:br>
            <a:r>
              <a:rPr lang="en-US" dirty="0"/>
              <a:t>Using Pain Reduction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715" b="1" dirty="0">
                <a:solidFill>
                  <a:srgbClr val="00B050"/>
                </a:solidFill>
              </a:rPr>
              <a:t>Bill </a:t>
            </a:r>
            <a:r>
              <a:rPr lang="en-US" sz="5715" b="1" dirty="0" err="1">
                <a:solidFill>
                  <a:srgbClr val="00B050"/>
                </a:solidFill>
              </a:rPr>
              <a:t>Sanscrainte</a:t>
            </a:r>
            <a:endParaRPr lang="en-US" sz="5715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AC3E1-9587-7976-4480-A3041310227E}"/>
              </a:ext>
            </a:extLst>
          </p:cNvPr>
          <p:cNvSpPr txBox="1"/>
          <p:nvPr/>
        </p:nvSpPr>
        <p:spPr>
          <a:xfrm>
            <a:off x="382208" y="2639991"/>
            <a:ext cx="11429264" cy="116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40" dirty="0"/>
              <a:t>Find presentation, Excel spreadsheet, &amp; T-SQL code at </a:t>
            </a:r>
          </a:p>
          <a:p>
            <a:pPr algn="ctr"/>
            <a:r>
              <a:rPr lang="en-US" sz="4400" dirty="0">
                <a:hlinkClick r:id="rId2"/>
              </a:rPr>
              <a:t>https://github.com/SQLXL/SQLXL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0EA2-063F-0CFA-0375-FB24FD331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1" t="3837"/>
          <a:stretch/>
        </p:blipFill>
        <p:spPr>
          <a:xfrm>
            <a:off x="9686928" y="378016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 for more bigger faster hardware?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Is there time before next activity peak?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Can we increase the Maintenance Window?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changes can be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made online (no outage window)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242" name="Picture 2" descr="compass and stock market chart - charting the course business stock pictures, royalty-free photos &amp; images">
            <a:extLst>
              <a:ext uri="{FF2B5EF4-FFF2-40B4-BE49-F238E27FC236}">
                <a16:creationId xmlns:a16="http://schemas.microsoft.com/office/drawing/2014/main" id="{2F57F0D5-B1BB-7106-B744-6771428C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555558"/>
            <a:ext cx="5291328" cy="587146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ED156-9C12-17D4-AF53-C5A622B0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 original Architects available?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All are gone</a:t>
            </a:r>
          </a:p>
          <a:p>
            <a:r>
              <a:rPr lang="en-US" dirty="0"/>
              <a:t>Can developers be spared to refactor the application?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Hard feature delivery dates committed</a:t>
            </a:r>
          </a:p>
          <a:p>
            <a:r>
              <a:rPr lang="en-US" dirty="0"/>
              <a:t>Are application functionality testers available?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Testing staff fully committed to new features</a:t>
            </a:r>
          </a:p>
          <a:p>
            <a:r>
              <a:rPr lang="en-US" dirty="0"/>
              <a:t>Is there money for more faster hardware?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lift &amp; shift to cloud costs &gt; 3x on-premise</a:t>
            </a:r>
          </a:p>
          <a:p>
            <a:r>
              <a:rPr lang="en-US" dirty="0"/>
              <a:t>Is there time before the before the next activity peak?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Peaks arrive unannounced</a:t>
            </a:r>
          </a:p>
          <a:p>
            <a:r>
              <a:rPr lang="en-US" dirty="0"/>
              <a:t>Can we make the Maintenance Window bigger?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Customers clamoring for greater availability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CDF63D-4EAE-380C-B5C6-2A07E089CF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No is Bad</a:t>
            </a:r>
          </a:p>
        </p:txBody>
      </p:sp>
      <p:pic>
        <p:nvPicPr>
          <p:cNvPr id="17410" name="Picture 2" descr="perplexed young woman - isolated - contemplation stock pictures, royalty-free photos &amp; images">
            <a:extLst>
              <a:ext uri="{FF2B5EF4-FFF2-40B4-BE49-F238E27FC236}">
                <a16:creationId xmlns:a16="http://schemas.microsoft.com/office/drawing/2014/main" id="{96E4EE68-0E60-E087-6721-8623D63F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31" y="550382"/>
            <a:ext cx="4029075" cy="59253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Any Poison Wait Types - RESOURCE_SEMAPHORE, THREADPOOL 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and less resource available for next query</a:t>
            </a:r>
          </a:p>
          <a:p>
            <a:r>
              <a:rPr lang="en-US" dirty="0"/>
              <a:t>Is SOS_SCHEDULER_YIELD wait type “high”?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Parallelism, long running query tasks shuffled from CPUs back to work queues</a:t>
            </a:r>
            <a:endParaRPr lang="en-US" dirty="0"/>
          </a:p>
          <a:p>
            <a:r>
              <a:rPr lang="en-US" dirty="0"/>
              <a:t>Are there “high” Lock &amp; Latch Waits?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indexes, lots of table and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index scanning, lock escalations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32" y="2839085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CPU usage grows exponentially</a:t>
            </a:r>
            <a:br>
              <a:rPr lang="en-US" dirty="0"/>
            </a:br>
            <a:r>
              <a:rPr lang="en-US" dirty="0"/>
              <a:t>as users grow linearly?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Have indexes not been tuned in recent memory?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Technical Debt</a:t>
            </a:r>
          </a:p>
          <a:p>
            <a:r>
              <a:rPr lang="en-US" dirty="0"/>
              <a:t>Performance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864" y="447040"/>
            <a:ext cx="3755137" cy="61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1C15-A8FD-9453-CB1F-3505903D9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AAC7C-EB58-AC3A-459E-7E72EDB9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CPU usage grows exponentially?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CPU pegs 100% regularly</a:t>
            </a:r>
          </a:p>
          <a:p>
            <a:r>
              <a:rPr lang="en-US" dirty="0"/>
              <a:t>Any Poison Wait Types?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Poison waits even with low load</a:t>
            </a:r>
          </a:p>
          <a:p>
            <a:r>
              <a:rPr lang="en-US" dirty="0"/>
              <a:t>Are there “high” Lock &amp; Latch Waits?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Wait types grow exponentially</a:t>
            </a:r>
          </a:p>
          <a:p>
            <a:r>
              <a:rPr lang="en-US" dirty="0"/>
              <a:t>Is SOS_SCHEDULER_YIELD wait type “high”?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Especially when things get busy</a:t>
            </a:r>
            <a:endParaRPr lang="en-US" dirty="0"/>
          </a:p>
          <a:p>
            <a:r>
              <a:rPr lang="en-US" dirty="0"/>
              <a:t>Have indexes not been tuned recently?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Can’t remember when was last done</a:t>
            </a:r>
            <a:endParaRPr lang="en-US" dirty="0"/>
          </a:p>
          <a:p>
            <a:r>
              <a:rPr lang="en-US" dirty="0"/>
              <a:t>Performance fixed with missing indexes?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Client’s “</a:t>
            </a:r>
            <a:r>
              <a:rPr lang="en-US" dirty="0" err="1">
                <a:solidFill>
                  <a:srgbClr val="0070C0"/>
                </a:solidFill>
              </a:rPr>
              <a:t>goto</a:t>
            </a:r>
            <a:r>
              <a:rPr lang="en-US" dirty="0">
                <a:solidFill>
                  <a:srgbClr val="0070C0"/>
                </a:solidFill>
              </a:rPr>
              <a:t>” performance solution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5DFBC1-4058-BDC9-F787-C028BB5E64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Yes is Bad</a:t>
            </a:r>
          </a:p>
        </p:txBody>
      </p:sp>
      <p:pic>
        <p:nvPicPr>
          <p:cNvPr id="2056" name="Picture 8" descr="young businessman with an idea - isolated - eureka stock pictures, royalty-free photos &amp; images">
            <a:extLst>
              <a:ext uri="{FF2B5EF4-FFF2-40B4-BE49-F238E27FC236}">
                <a16:creationId xmlns:a16="http://schemas.microsoft.com/office/drawing/2014/main" id="{569EB617-0BFF-3171-4FD8-0C8D7413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8" y="590087"/>
            <a:ext cx="4581525" cy="58293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New Tuning Approach - </a:t>
            </a:r>
            <a:r>
              <a:rPr lang="en-US" dirty="0" err="1"/>
              <a:t>SQLXL_Index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Law (or the “80/20 Rule”)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80</a:t>
            </a:r>
            <a:r>
              <a:rPr lang="en-US" dirty="0"/>
              <a:t>% of results come from </a:t>
            </a:r>
            <a:r>
              <a:rPr lang="en-US" b="1" dirty="0"/>
              <a:t>20</a:t>
            </a:r>
            <a:r>
              <a:rPr lang="en-US" dirty="0"/>
              <a:t>% of effort”</a:t>
            </a:r>
          </a:p>
          <a:p>
            <a:r>
              <a:rPr lang="en-US" dirty="0"/>
              <a:t>Ask SQL Server “Where does it </a:t>
            </a:r>
            <a:r>
              <a:rPr lang="en-US" u="sng" dirty="0"/>
              <a:t>hurt</a:t>
            </a:r>
            <a:r>
              <a:rPr lang="en-US" dirty="0"/>
              <a:t>?”</a:t>
            </a:r>
          </a:p>
          <a:p>
            <a:r>
              <a:rPr lang="en-US" dirty="0"/>
              <a:t>Identify the biggest hurts</a:t>
            </a:r>
          </a:p>
          <a:p>
            <a:r>
              <a:rPr lang="en-US" dirty="0"/>
              <a:t>Prescribe fixes</a:t>
            </a:r>
          </a:p>
          <a:p>
            <a:r>
              <a:rPr lang="en-US" dirty="0"/>
              <a:t>Apply prescriptions to fix the hurts</a:t>
            </a:r>
          </a:p>
          <a:p>
            <a:endParaRPr lang="en-US" dirty="0"/>
          </a:p>
        </p:txBody>
      </p:sp>
      <p:pic>
        <p:nvPicPr>
          <p:cNvPr id="18440" name="Picture 8" descr="Pareto Principle or law of the vital few. 80/20 rule. factor sparsity">
            <a:extLst>
              <a:ext uri="{FF2B5EF4-FFF2-40B4-BE49-F238E27FC236}">
                <a16:creationId xmlns:a16="http://schemas.microsoft.com/office/drawing/2014/main" id="{E7F7FF27-ADF9-B72E-13D7-2E8D87D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67" y="2283855"/>
            <a:ext cx="6400936" cy="426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- SQL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216473"/>
              </p:ext>
            </p:extLst>
          </p:nvPr>
        </p:nvGraphicFramePr>
        <p:xfrm>
          <a:off x="0" y="450586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9696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242304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Hourglass Timepiece illustration and picture">
            <a:extLst>
              <a:ext uri="{FF2B5EF4-FFF2-40B4-BE49-F238E27FC236}">
                <a16:creationId xmlns:a16="http://schemas.microsoft.com/office/drawing/2014/main" id="{064D5B2C-8466-F861-E2AD-D5AB9A1F6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79" y="2361568"/>
            <a:ext cx="3169920" cy="419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13" y="447675"/>
            <a:ext cx="9717087" cy="6115050"/>
          </a:xfrm>
        </p:spPr>
        <p:txBody>
          <a:bodyPr/>
          <a:lstStyle/>
          <a:p>
            <a:r>
              <a:rPr lang="en-US" dirty="0"/>
              <a:t>Index activity waited on another SQL resource</a:t>
            </a:r>
          </a:p>
          <a:p>
            <a:r>
              <a:rPr lang="en-US" dirty="0"/>
              <a:t>Measure: counts &amp; time waiting on:</a:t>
            </a:r>
          </a:p>
          <a:p>
            <a:pPr lvl="1"/>
            <a:r>
              <a:rPr lang="en-US" dirty="0"/>
              <a:t>Locks	“logical” operations especially transaction(s)</a:t>
            </a:r>
          </a:p>
          <a:p>
            <a:pPr lvl="1"/>
            <a:r>
              <a:rPr lang="en-US" dirty="0"/>
              <a:t>Latches	“physical” operations moving pages memory &lt;-&gt; disk</a:t>
            </a:r>
          </a:p>
          <a:p>
            <a:r>
              <a:rPr lang="en-US" dirty="0"/>
              <a:t>Hurt: longer execution time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C4A056-AE98-DF22-DB4E-9373954CD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 anchor="ctr"/>
          <a:lstStyle/>
          <a:p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2292" name="Picture 4" descr="so many airplanes are in line on the runway waiting for take off - waiting in line stock pictures, royalty-free photos &amp; images">
            <a:extLst>
              <a:ext uri="{FF2B5EF4-FFF2-40B4-BE49-F238E27FC236}">
                <a16:creationId xmlns:a16="http://schemas.microsoft.com/office/drawing/2014/main" id="{FDAFFBCE-A256-E34B-5795-E4339000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06" y="2660904"/>
            <a:ext cx="5829300" cy="33051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500" dist="101600" dir="5400000" sy="-100000" algn="bl" rotWithShape="0"/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Locks applied to pages, rows</a:t>
            </a:r>
          </a:p>
          <a:p>
            <a:pPr lvl="1"/>
            <a:r>
              <a:rPr lang="en-US" dirty="0"/>
              <a:t>Lock promotions (row -&gt; page -&gt; partition -&gt; table) </a:t>
            </a:r>
          </a:p>
          <a:p>
            <a:pPr lvl="2"/>
            <a:r>
              <a:rPr lang="en-US" dirty="0"/>
              <a:t>Attempts</a:t>
            </a:r>
          </a:p>
          <a:p>
            <a:pPr lvl="2"/>
            <a:r>
              <a:rPr lang="en-US" dirty="0"/>
              <a:t>Successes</a:t>
            </a:r>
          </a:p>
          <a:p>
            <a:pPr lvl="2"/>
            <a:r>
              <a:rPr lang="en-US" dirty="0"/>
              <a:t>Fails = attempts - successes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I/O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49E5DD-8AEF-F940-A35A-F56D3406F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2482510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Can’t fit inserted / updated data into existing data page</a:t>
            </a:r>
          </a:p>
          <a:p>
            <a:pPr lvl="1"/>
            <a:r>
              <a:rPr lang="en-US" dirty="0"/>
              <a:t>Creates new page</a:t>
            </a:r>
          </a:p>
          <a:p>
            <a:pPr lvl="1"/>
            <a:r>
              <a:rPr lang="en-US" dirty="0"/>
              <a:t>Splinters data between both pages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level splits</a:t>
            </a:r>
          </a:p>
          <a:p>
            <a:pPr lvl="1"/>
            <a:r>
              <a:rPr lang="en-US" dirty="0"/>
              <a:t>Index tree level splits</a:t>
            </a:r>
          </a:p>
          <a:p>
            <a:pPr lvl="1"/>
            <a:r>
              <a:rPr lang="en-US" dirty="0"/>
              <a:t>LOBs pushed off-row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053492-B0B1-98A3-3AB3-119E6CF81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68" y="1150838"/>
            <a:ext cx="3608832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Our Sponsors</a:t>
            </a:r>
          </a:p>
        </p:txBody>
      </p:sp>
      <p:pic>
        <p:nvPicPr>
          <p:cNvPr id="15" name="Picture 14" descr="Text, logo&#10;&#10;Description automatically generated">
            <a:extLst>
              <a:ext uri="{FF2B5EF4-FFF2-40B4-BE49-F238E27FC236}">
                <a16:creationId xmlns:a16="http://schemas.microsoft.com/office/drawing/2014/main" id="{62ECC255-FCEE-7006-ED9B-B389C9D6C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6" y="1405731"/>
            <a:ext cx="3577768" cy="178888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C5D010-D2F6-97CB-FD2F-1FDEAF3BE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395" y="1405732"/>
            <a:ext cx="2733413" cy="16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7EB5A51-1C23-0C73-A0C9-1005ED41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82" y="3583373"/>
            <a:ext cx="5715473" cy="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02BB3A-61B2-E91A-0305-AA141CCA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0" y="4958539"/>
            <a:ext cx="4132881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E90A995-5150-1B15-0218-C1877C57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95" y="4579233"/>
            <a:ext cx="3365946" cy="127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B29CAB6F-8636-05F9-6880-FB579601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83" y="1770071"/>
            <a:ext cx="3547872" cy="106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B856AF0C-2009-06A9-64D6-E9EE44EE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04" y="5001768"/>
            <a:ext cx="2842715" cy="79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94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Deletion or column update frees up space</a:t>
            </a:r>
          </a:p>
          <a:p>
            <a:pPr lvl="1"/>
            <a:r>
              <a:rPr lang="en-US" dirty="0"/>
              <a:t>Squeeze 2 data pages into 1, marks empty page for cleanup</a:t>
            </a:r>
          </a:p>
          <a:p>
            <a:r>
              <a:rPr lang="en-US" dirty="0"/>
              <a:t>Measure: counts of</a:t>
            </a:r>
          </a:p>
          <a:p>
            <a:pPr lvl="1"/>
            <a:r>
              <a:rPr lang="en-US" dirty="0"/>
              <a:t>Index leaf level merges</a:t>
            </a:r>
          </a:p>
          <a:p>
            <a:pPr lvl="1"/>
            <a:r>
              <a:rPr lang="en-US" dirty="0"/>
              <a:t>Index tree level merges</a:t>
            </a:r>
          </a:p>
          <a:p>
            <a:pPr lvl="1"/>
            <a:r>
              <a:rPr lang="en-US" dirty="0"/>
              <a:t>LOBs pulled in-row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5CE84-E90E-6A88-8157-48E5AAA52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246" y="3291932"/>
            <a:ext cx="4905753" cy="32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Suggestions from the optimizer to improve a single query</a:t>
            </a:r>
          </a:p>
          <a:p>
            <a:r>
              <a:rPr lang="en-US" dirty="0"/>
              <a:t>Measures:</a:t>
            </a:r>
          </a:p>
          <a:p>
            <a:pPr lvl="1"/>
            <a:r>
              <a:rPr lang="en-US" dirty="0"/>
              <a:t>Count of times query executed</a:t>
            </a:r>
          </a:p>
          <a:p>
            <a:pPr lvl="1"/>
            <a:r>
              <a:rPr lang="en-US" dirty="0"/>
              <a:t>Average query cost estimate</a:t>
            </a:r>
          </a:p>
          <a:p>
            <a:pPr lvl="1"/>
            <a:r>
              <a:rPr lang="en-US" dirty="0"/>
              <a:t>Estimated percent reduction in query cost</a:t>
            </a:r>
          </a:p>
          <a:p>
            <a:pPr lvl="1"/>
            <a:r>
              <a:rPr lang="en-US" dirty="0"/>
              <a:t>Weighted by share of table reads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EB6784-6833-BCF4-19A1-7C7A3CE04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82" y="3026918"/>
            <a:ext cx="3520118" cy="352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Only</a:t>
            </a:r>
            <a:r>
              <a:rPr lang="en-US" dirty="0"/>
              <a:t> considers </a:t>
            </a:r>
            <a:r>
              <a:rPr lang="en-US" dirty="0" err="1"/>
              <a:t>nonclustered</a:t>
            </a:r>
            <a:r>
              <a:rPr lang="en-US" dirty="0"/>
              <a:t>, </a:t>
            </a:r>
            <a:r>
              <a:rPr lang="en-US" dirty="0" err="1"/>
              <a:t>rowstore</a:t>
            </a:r>
            <a:r>
              <a:rPr lang="en-US" dirty="0"/>
              <a:t>, disk-based indexes</a:t>
            </a:r>
          </a:p>
          <a:p>
            <a:pPr lvl="1"/>
            <a:r>
              <a:rPr lang="en-US" sz="2400" dirty="0"/>
              <a:t>No clustered, </a:t>
            </a:r>
            <a:r>
              <a:rPr lang="en-US" sz="2400" dirty="0" err="1"/>
              <a:t>columnstore</a:t>
            </a:r>
            <a:r>
              <a:rPr lang="en-US" sz="2400" dirty="0"/>
              <a:t>, XML, spatial, full-text, hash, unique, filtered, materialized views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Metrics not update after actual execution(s)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ignored. Cleared for a table on DDL change or rebuild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Suggested index key columns listed by table column creation order, not selectivity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Not weighted based on total number of times table was queried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Ignores internal tables (e.g. supporting full text &amp; spatial indexes) </a:t>
            </a:r>
            <a:br>
              <a:rPr lang="en-US" sz="1700" dirty="0"/>
            </a:br>
            <a:r>
              <a:rPr lang="en-US" sz="1700" dirty="0"/>
              <a:t>&amp; system-generated tables (CDC, SVN, LDG)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Adds included columns to cover query, without weighing cost / benefit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 reference to existing indexes or previous recommendations - causes overlaps!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No suggestions for trivial query plans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Suggests missing index for non-persisted computed columns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Only one from each query, even if several were suggested in plan XML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Queries with only inequality predicates have less accurate query cost</a:t>
            </a:r>
          </a:p>
          <a:p>
            <a:pPr>
              <a:spcBef>
                <a:spcPts val="800"/>
              </a:spcBef>
            </a:pPr>
            <a:r>
              <a:rPr lang="en-US" sz="1700" dirty="0"/>
              <a:t>Does not consider existing </a:t>
            </a:r>
            <a:r>
              <a:rPr lang="en-US" sz="1700" dirty="0" err="1"/>
              <a:t>nonclustered</a:t>
            </a:r>
            <a:r>
              <a:rPr lang="en-US" sz="1700" dirty="0"/>
              <a:t> </a:t>
            </a:r>
            <a:r>
              <a:rPr lang="en-US" sz="1700" dirty="0" err="1"/>
              <a:t>columnstore</a:t>
            </a:r>
            <a:r>
              <a:rPr lang="en-US" sz="1700" dirty="0"/>
              <a:t>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19458" name="Picture 2" descr="compliance and standards. brochure template layout, cover design - rule book stock illustrations">
            <a:extLst>
              <a:ext uri="{FF2B5EF4-FFF2-40B4-BE49-F238E27FC236}">
                <a16:creationId xmlns:a16="http://schemas.microsoft.com/office/drawing/2014/main" id="{CCB5278F-0734-7746-A6DC-0995FD1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744" y="1513426"/>
            <a:ext cx="3572255" cy="50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Aggregate amount of page changes to table &amp; index data</a:t>
            </a:r>
          </a:p>
          <a:p>
            <a:r>
              <a:rPr lang="en-US" dirty="0"/>
              <a:t>Measure: counts of Index Operations &amp; Index Usage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C5E3-E3D8-B453-2F38-0352B8121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36" y="2039112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Proportion of index/heap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r>
              <a:rPr lang="en-US" dirty="0"/>
              <a:t>Measure: pages in memory/total reserved pages allocated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</a:t>
            </a:r>
          </a:p>
          <a:p>
            <a:pPr lvl="2"/>
            <a:r>
              <a:rPr lang="en-US" dirty="0"/>
              <a:t>physical reads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70685-EE09-8599-C05C-19B185D69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498080" y="1982012"/>
            <a:ext cx="5632704" cy="4442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13" y="447675"/>
            <a:ext cx="9717087" cy="6115050"/>
          </a:xfrm>
        </p:spPr>
        <p:txBody>
          <a:bodyPr/>
          <a:lstStyle/>
          <a:p>
            <a:r>
              <a:rPr lang="en-US" dirty="0"/>
              <a:t>“Gooder”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writes:</a:t>
            </a:r>
          </a:p>
          <a:p>
            <a:pPr lvl="2"/>
            <a:r>
              <a:rPr lang="en-US" dirty="0"/>
              <a:t>Transaction Locks &amp; Exclusive Latches</a:t>
            </a:r>
          </a:p>
          <a:p>
            <a:pPr lvl="2"/>
            <a:r>
              <a:rPr lang="en-US" dirty="0" err="1"/>
              <a:t>Uniquifiers</a:t>
            </a:r>
            <a:r>
              <a:rPr lang="en-US" dirty="0"/>
              <a:t> / RIDs (Row </a:t>
            </a:r>
            <a:r>
              <a:rPr lang="en-US" dirty="0" err="1"/>
              <a:t>IDentifier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Splits &amp; merges</a:t>
            </a:r>
          </a:p>
          <a:p>
            <a:pPr lvl="2"/>
            <a:r>
              <a:rPr lang="en-US" dirty="0"/>
              <a:t>Deletes</a:t>
            </a:r>
          </a:p>
          <a:p>
            <a:pPr lvl="2"/>
            <a:r>
              <a:rPr lang="en-US" dirty="0"/>
              <a:t>Ghost cleanup</a:t>
            </a:r>
          </a:p>
          <a:p>
            <a:pPr lvl="2"/>
            <a:r>
              <a:rPr lang="en-US" dirty="0"/>
              <a:t>Log file writes</a:t>
            </a:r>
          </a:p>
          <a:p>
            <a:pPr lvl="2"/>
            <a:r>
              <a:rPr lang="en-US" dirty="0"/>
              <a:t>Data file writes</a:t>
            </a:r>
          </a:p>
          <a:p>
            <a:pPr lvl="2"/>
            <a:r>
              <a:rPr lang="en-US" dirty="0"/>
              <a:t>History Tables</a:t>
            </a:r>
          </a:p>
          <a:p>
            <a:pPr lvl="2"/>
            <a:r>
              <a:rPr lang="en-US" dirty="0"/>
              <a:t>Replicas</a:t>
            </a:r>
          </a:p>
          <a:p>
            <a:r>
              <a:rPr lang="en-US" dirty="0"/>
              <a:t>Measure: Counts of reads / 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24461F-0270-AEE0-EC4F-279AB94AE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47040"/>
            <a:ext cx="2474978" cy="61061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843784"/>
            <a:ext cx="47625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 - if index keys match</a:t>
            </a:r>
          </a:p>
          <a:p>
            <a:r>
              <a:rPr lang="en-US" dirty="0"/>
              <a:t>Measure: count of range scans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Performance Hurt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FE9CC5-899C-98B9-8C2C-9D81EA15C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47040"/>
            <a:ext cx="4133850" cy="61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physical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Performance Hurt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9050B-29D4-1494-F477-6107BF98F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3557"/>
            <a:ext cx="40843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updated record now too large,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Performance Hurt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368C6E-25F8-410E-BEF7-0B3BD7193F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32192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page activities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Performance Hurt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2150A-7D47-825B-E6E1-1BD9226E0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Community Support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BA5DC5-66AD-EAD0-7ECA-C3BEB022D4D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44946386"/>
              </p:ext>
            </p:extLst>
          </p:nvPr>
        </p:nvGraphicFramePr>
        <p:xfrm>
          <a:off x="372593" y="1484313"/>
          <a:ext cx="11429263" cy="4369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6085">
                  <a:extLst>
                    <a:ext uri="{9D8B030D-6E8A-4147-A177-3AD203B41FA5}">
                      <a16:colId xmlns:a16="http://schemas.microsoft.com/office/drawing/2014/main" val="3820894391"/>
                    </a:ext>
                  </a:extLst>
                </a:gridCol>
                <a:gridCol w="1388093">
                  <a:extLst>
                    <a:ext uri="{9D8B030D-6E8A-4147-A177-3AD203B41FA5}">
                      <a16:colId xmlns:a16="http://schemas.microsoft.com/office/drawing/2014/main" val="1851898957"/>
                    </a:ext>
                  </a:extLst>
                </a:gridCol>
                <a:gridCol w="3622933">
                  <a:extLst>
                    <a:ext uri="{9D8B030D-6E8A-4147-A177-3AD203B41FA5}">
                      <a16:colId xmlns:a16="http://schemas.microsoft.com/office/drawing/2014/main" val="2660764542"/>
                    </a:ext>
                  </a:extLst>
                </a:gridCol>
                <a:gridCol w="2822152">
                  <a:extLst>
                    <a:ext uri="{9D8B030D-6E8A-4147-A177-3AD203B41FA5}">
                      <a16:colId xmlns:a16="http://schemas.microsoft.com/office/drawing/2014/main" val="431307357"/>
                    </a:ext>
                  </a:extLst>
                </a:gridCol>
              </a:tblGrid>
              <a:tr h="541210">
                <a:tc>
                  <a:txBody>
                    <a:bodyPr/>
                    <a:lstStyle/>
                    <a:p>
                      <a:r>
                        <a:rPr lang="en-US" sz="1900" dirty="0"/>
                        <a:t>Name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Type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Frequency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Join</a:t>
                      </a:r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851026734"/>
                  </a:ext>
                </a:extLst>
              </a:tr>
              <a:tr h="966479">
                <a:tc>
                  <a:txBody>
                    <a:bodyPr/>
                    <a:lstStyle/>
                    <a:p>
                      <a:r>
                        <a:rPr lang="en-US" sz="1900" dirty="0"/>
                        <a:t>LA Data Platform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474166702"/>
                  </a:ext>
                </a:extLst>
              </a:tr>
              <a:tr h="950703">
                <a:tc>
                  <a:txBody>
                    <a:bodyPr/>
                    <a:lstStyle/>
                    <a:p>
                      <a:r>
                        <a:rPr lang="en-US" sz="1900" dirty="0"/>
                        <a:t>San Diego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Hybrid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Thursday monthly @ 6.30PM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204805633"/>
                  </a:ext>
                </a:extLst>
              </a:tr>
              <a:tr h="986926">
                <a:tc>
                  <a:txBody>
                    <a:bodyPr/>
                    <a:lstStyle/>
                    <a:p>
                      <a:r>
                        <a:rPr lang="en-US" sz="1900" dirty="0"/>
                        <a:t>San Francisco Microsoft Fabric Meetup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Virtual</a:t>
                      </a:r>
                    </a:p>
                    <a:p>
                      <a:endParaRPr lang="en-US" sz="1900" dirty="0"/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Every 2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3594770054"/>
                  </a:ext>
                </a:extLst>
              </a:tr>
              <a:tr h="924558">
                <a:tc>
                  <a:txBody>
                    <a:bodyPr/>
                    <a:lstStyle/>
                    <a:p>
                      <a:r>
                        <a:rPr lang="en-US" sz="1900" dirty="0"/>
                        <a:t>Sacramento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In-Person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1</a:t>
                      </a:r>
                      <a:r>
                        <a:rPr lang="en-US" sz="1900" baseline="30000" dirty="0"/>
                        <a:t>st</a:t>
                      </a:r>
                      <a:r>
                        <a:rPr lang="en-US" sz="1900" dirty="0"/>
                        <a:t> Wednesday monthly @ 6PM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8182631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2E9D09-DD22-851E-A5E1-DB5D1F02A796}"/>
              </a:ext>
            </a:extLst>
          </p:cNvPr>
          <p:cNvSpPr txBox="1"/>
          <p:nvPr/>
        </p:nvSpPr>
        <p:spPr>
          <a:xfrm>
            <a:off x="242984" y="6278099"/>
            <a:ext cx="9465734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hlinkClick r:id="rId2"/>
              </a:rPr>
              <a:t>Find more Azure Data Tech Groups on Meetup</a:t>
            </a:r>
            <a:endParaRPr lang="en-US" sz="190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D6927-D340-9E21-1C24-EC1F97AA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995" y="3051037"/>
            <a:ext cx="814600" cy="792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5A5CDC-69DB-701E-E8B2-443A464F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451" y="2118211"/>
            <a:ext cx="799687" cy="792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012A83-AC27-C7B9-B609-30BEB561D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411" y="4077336"/>
            <a:ext cx="760727" cy="771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CEB46-DEE9-0A7C-B2B9-52CDEE0DB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931" y="4961522"/>
            <a:ext cx="799687" cy="7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4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r>
              <a:rPr lang="en-US" dirty="0"/>
              <a:t>Apply weighting factor to metrics</a:t>
            </a:r>
          </a:p>
          <a:p>
            <a:pPr lvl="1"/>
            <a:r>
              <a:rPr lang="en-US" dirty="0"/>
              <a:t>Some hurts more important than others</a:t>
            </a:r>
          </a:p>
          <a:p>
            <a:pPr lvl="1"/>
            <a:r>
              <a:rPr lang="en-US" dirty="0"/>
              <a:t>Available as runtime parameter for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Total up all weighted metric fractions by table</a:t>
            </a:r>
          </a:p>
          <a:p>
            <a:r>
              <a:rPr lang="en-US" dirty="0"/>
              <a:t>Present results in descending order of hurt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Prioritizing Hurt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638093"/>
            <a:ext cx="3822192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AEF0101-F9DA-A771-1F71-89764A6D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849" r="-757"/>
          <a:stretch/>
        </p:blipFill>
        <p:spPr bwMode="auto">
          <a:xfrm>
            <a:off x="6217920" y="441815"/>
            <a:ext cx="6675120" cy="5561853"/>
          </a:xfrm>
          <a:prstGeom prst="rect">
            <a:avLst/>
          </a:prstGeom>
          <a:noFill/>
          <a:effectLst>
            <a:outerShdw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Defaults*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47040"/>
            <a:ext cx="7778496" cy="6115394"/>
          </a:xfrm>
        </p:spPr>
        <p:txBody>
          <a:bodyPr/>
          <a:lstStyle/>
          <a:p>
            <a:pPr>
              <a:tabLst>
                <a:tab pos="5656263" algn="l"/>
              </a:tabLst>
            </a:pPr>
            <a:r>
              <a:rPr lang="en-US" dirty="0"/>
              <a:t>Waits - times &amp; counts	</a:t>
            </a:r>
            <a:r>
              <a:rPr lang="en-US" b="1" dirty="0">
                <a:solidFill>
                  <a:srgbClr val="CC0066"/>
                </a:solidFill>
              </a:rPr>
              <a:t>++++++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Locks - count, promotions	</a:t>
            </a:r>
            <a:r>
              <a:rPr lang="en-US" b="1" dirty="0">
                <a:solidFill>
                  <a:srgbClr val="FF6600"/>
                </a:solidFill>
              </a:rPr>
              <a:t>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Buffer cache	</a:t>
            </a:r>
            <a:r>
              <a:rPr lang="en-US" b="1" dirty="0">
                <a:solidFill>
                  <a:srgbClr val="FF5050"/>
                </a:solidFill>
              </a:rPr>
              <a:t>+++++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Missing index - usage weighted	</a:t>
            </a:r>
            <a:r>
              <a:rPr lang="en-US" b="1" dirty="0">
                <a:solidFill>
                  <a:srgbClr val="FF5050"/>
                </a:solidFill>
              </a:rPr>
              <a:t>+++++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Page splits, merges	</a:t>
            </a:r>
            <a:r>
              <a:rPr lang="en-US" b="1" dirty="0">
                <a:solidFill>
                  <a:srgbClr val="FF6600"/>
                </a:solidFill>
              </a:rPr>
              <a:t>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Forwarded fetches (heaps)	</a:t>
            </a:r>
            <a:r>
              <a:rPr lang="en-US" b="1" dirty="0">
                <a:solidFill>
                  <a:srgbClr val="FF9933"/>
                </a:solidFill>
              </a:rPr>
              <a:t>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LOB - fetch, overflow fetch	</a:t>
            </a:r>
            <a:r>
              <a:rPr lang="en-US" b="1" dirty="0">
                <a:solidFill>
                  <a:srgbClr val="FFFF00"/>
                </a:solidFill>
              </a:rPr>
              <a:t>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Scans &amp; lookups (% of table reads)	</a:t>
            </a:r>
            <a:r>
              <a:rPr lang="en-US" b="1" dirty="0">
                <a:solidFill>
                  <a:srgbClr val="FFCC00"/>
                </a:solidFill>
              </a:rPr>
              <a:t>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Read / write ratio - operations, usage	</a:t>
            </a:r>
            <a:r>
              <a:rPr lang="en-US" b="1" dirty="0">
                <a:solidFill>
                  <a:srgbClr val="FF6600"/>
                </a:solidFill>
              </a:rPr>
              <a:t>++++</a:t>
            </a:r>
          </a:p>
          <a:p>
            <a:pPr>
              <a:tabLst>
                <a:tab pos="5656263" algn="l"/>
              </a:tabLst>
            </a:pPr>
            <a:r>
              <a:rPr lang="en-US" dirty="0"/>
              <a:t>Writes - operations, usage	</a:t>
            </a:r>
            <a:r>
              <a:rPr lang="en-US" b="1" dirty="0">
                <a:solidFill>
                  <a:srgbClr val="FF9933"/>
                </a:solidFill>
              </a:rPr>
              <a:t>+++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8124827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Findings</a:t>
            </a:r>
          </a:p>
        </p:txBody>
      </p:sp>
      <p:pic>
        <p:nvPicPr>
          <p:cNvPr id="25602" name="Picture 2" descr="Free Ai Generated Lightbulb illustration and picture">
            <a:extLst>
              <a:ext uri="{FF2B5EF4-FFF2-40B4-BE49-F238E27FC236}">
                <a16:creationId xmlns:a16="http://schemas.microsoft.com/office/drawing/2014/main" id="{589F908D-28F0-F30A-8263-C9480B82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12" y="773756"/>
            <a:ext cx="3649615" cy="5487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3ED30C-DE73-61C3-74B0-6053AF5C347F}"/>
              </a:ext>
            </a:extLst>
          </p:cNvPr>
          <p:cNvSpPr/>
          <p:nvPr/>
        </p:nvSpPr>
        <p:spPr>
          <a:xfrm>
            <a:off x="275869" y="392501"/>
            <a:ext cx="569195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FDE6D-8591-2698-3FAB-9A7D7219AF39}"/>
              </a:ext>
            </a:extLst>
          </p:cNvPr>
          <p:cNvSpPr/>
          <p:nvPr/>
        </p:nvSpPr>
        <p:spPr>
          <a:xfrm>
            <a:off x="1207954" y="392501"/>
            <a:ext cx="4302828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9BDC4-88C4-1B99-50F8-8BE452EB72C9}"/>
              </a:ext>
            </a:extLst>
          </p:cNvPr>
          <p:cNvSpPr/>
          <p:nvPr/>
        </p:nvSpPr>
        <p:spPr>
          <a:xfrm>
            <a:off x="275868" y="2469209"/>
            <a:ext cx="5234913" cy="4588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7E70-EBBD-546D-4069-BC8565F8B53E}"/>
              </a:ext>
            </a:extLst>
          </p:cNvPr>
          <p:cNvSpPr/>
          <p:nvPr/>
        </p:nvSpPr>
        <p:spPr>
          <a:xfrm>
            <a:off x="5501634" y="2469209"/>
            <a:ext cx="6409949" cy="45887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451FB-9B6A-FC84-008E-10B95291A525}"/>
              </a:ext>
            </a:extLst>
          </p:cNvPr>
          <p:cNvSpPr/>
          <p:nvPr/>
        </p:nvSpPr>
        <p:spPr>
          <a:xfrm>
            <a:off x="5501635" y="392501"/>
            <a:ext cx="6409949" cy="2085523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7132BE5-B662-C747-6D7C-B25BB492F6C4}"/>
              </a:ext>
            </a:extLst>
          </p:cNvPr>
          <p:cNvSpPr/>
          <p:nvPr/>
        </p:nvSpPr>
        <p:spPr>
          <a:xfrm>
            <a:off x="287546" y="21031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32AC3E87-B36C-2E35-4119-9D0F6BAFB7EC}"/>
              </a:ext>
            </a:extLst>
          </p:cNvPr>
          <p:cNvSpPr/>
          <p:nvPr/>
        </p:nvSpPr>
        <p:spPr>
          <a:xfrm rot="16200000">
            <a:off x="3403225" y="198868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DCF6190-9531-FB7F-70FF-55C3EAF7EDEB}"/>
              </a:ext>
            </a:extLst>
          </p:cNvPr>
          <p:cNvSpPr/>
          <p:nvPr/>
        </p:nvSpPr>
        <p:spPr>
          <a:xfrm rot="16200000">
            <a:off x="2385955" y="215000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B3D22D4-6C48-CC7F-A1A1-CD507BE94851}"/>
              </a:ext>
            </a:extLst>
          </p:cNvPr>
          <p:cNvSpPr/>
          <p:nvPr/>
        </p:nvSpPr>
        <p:spPr>
          <a:xfrm rot="16200000">
            <a:off x="2669425" y="22955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45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6" grpId="0" animBg="1"/>
      <p:bldP spid="6" grpId="1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Up 14">
            <a:extLst>
              <a:ext uri="{FF2B5EF4-FFF2-40B4-BE49-F238E27FC236}">
                <a16:creationId xmlns:a16="http://schemas.microsoft.com/office/drawing/2014/main" id="{A35C6F7D-99F9-E29C-43E9-1FEE3C1A097D}"/>
              </a:ext>
            </a:extLst>
          </p:cNvPr>
          <p:cNvSpPr/>
          <p:nvPr/>
        </p:nvSpPr>
        <p:spPr>
          <a:xfrm>
            <a:off x="5346426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B5860-D178-3A4B-CC4C-594483CE0A92}"/>
              </a:ext>
            </a:extLst>
          </p:cNvPr>
          <p:cNvSpPr/>
          <p:nvPr/>
        </p:nvSpPr>
        <p:spPr>
          <a:xfrm>
            <a:off x="5500181" y="2478024"/>
            <a:ext cx="281159" cy="43936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083FAB9-E4DB-7938-6FE4-C7489E49BC33}"/>
              </a:ext>
            </a:extLst>
          </p:cNvPr>
          <p:cNvSpPr/>
          <p:nvPr/>
        </p:nvSpPr>
        <p:spPr>
          <a:xfrm>
            <a:off x="5625284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35E21-1511-3233-ED42-4C85173A308E}"/>
              </a:ext>
            </a:extLst>
          </p:cNvPr>
          <p:cNvSpPr/>
          <p:nvPr/>
        </p:nvSpPr>
        <p:spPr>
          <a:xfrm>
            <a:off x="5769287" y="2472523"/>
            <a:ext cx="281159" cy="444869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8120E295-0BFA-A8F3-66F4-39D2178F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622941" y="14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6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E59EC-F788-F54F-470F-E7A949B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0"/>
            <a:ext cx="116380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7ACCC-2809-AD44-30FF-F29E45CC715D}"/>
              </a:ext>
            </a:extLst>
          </p:cNvPr>
          <p:cNvSpPr/>
          <p:nvPr/>
        </p:nvSpPr>
        <p:spPr>
          <a:xfrm>
            <a:off x="5489102" y="393194"/>
            <a:ext cx="277714" cy="646480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83DE253-F129-5D86-2B28-BB01B2580BD8}"/>
              </a:ext>
            </a:extLst>
          </p:cNvPr>
          <p:cNvSpPr/>
          <p:nvPr/>
        </p:nvSpPr>
        <p:spPr>
          <a:xfrm rot="5400000">
            <a:off x="4683385" y="1020293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7420-5905-BBC1-8C83-5CBA00C49739}"/>
              </a:ext>
            </a:extLst>
          </p:cNvPr>
          <p:cNvSpPr/>
          <p:nvPr/>
        </p:nvSpPr>
        <p:spPr>
          <a:xfrm>
            <a:off x="276987" y="2901179"/>
            <a:ext cx="5218119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0D1B0E1-0D12-FE1C-1B6F-72F757F0D44C}"/>
              </a:ext>
            </a:extLst>
          </p:cNvPr>
          <p:cNvSpPr/>
          <p:nvPr/>
        </p:nvSpPr>
        <p:spPr>
          <a:xfrm rot="16200000">
            <a:off x="6331081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2B97-993B-07A4-83A5-C636A27980EA}"/>
              </a:ext>
            </a:extLst>
          </p:cNvPr>
          <p:cNvSpPr/>
          <p:nvPr/>
        </p:nvSpPr>
        <p:spPr>
          <a:xfrm>
            <a:off x="5766816" y="393193"/>
            <a:ext cx="252728" cy="646480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35A8-F2A8-2457-AD72-888D76812B35}"/>
              </a:ext>
            </a:extLst>
          </p:cNvPr>
          <p:cNvSpPr/>
          <p:nvPr/>
        </p:nvSpPr>
        <p:spPr>
          <a:xfrm>
            <a:off x="282991" y="2467137"/>
            <a:ext cx="5483825" cy="434042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5DEF6FF-B939-D43A-66FA-88CEDABCDB5F}"/>
              </a:ext>
            </a:extLst>
          </p:cNvPr>
          <p:cNvSpPr/>
          <p:nvPr/>
        </p:nvSpPr>
        <p:spPr>
          <a:xfrm rot="5400000">
            <a:off x="4661703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87815CF-34CD-F057-2D85-5BE89B114845}"/>
              </a:ext>
            </a:extLst>
          </p:cNvPr>
          <p:cNvSpPr/>
          <p:nvPr/>
        </p:nvSpPr>
        <p:spPr>
          <a:xfrm rot="5400000">
            <a:off x="4636717" y="1980694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2C9A4-273A-499A-3DDB-E2088BB041F1}"/>
              </a:ext>
            </a:extLst>
          </p:cNvPr>
          <p:cNvSpPr/>
          <p:nvPr/>
        </p:nvSpPr>
        <p:spPr>
          <a:xfrm>
            <a:off x="5766816" y="290117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A4F78-04AD-AB6D-C750-D1DF13600663}"/>
              </a:ext>
            </a:extLst>
          </p:cNvPr>
          <p:cNvSpPr/>
          <p:nvPr/>
        </p:nvSpPr>
        <p:spPr>
          <a:xfrm>
            <a:off x="5497386" y="290233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77B4453-940B-ED16-BC58-2E71690EE868}"/>
              </a:ext>
            </a:extLst>
          </p:cNvPr>
          <p:cNvSpPr/>
          <p:nvPr/>
        </p:nvSpPr>
        <p:spPr>
          <a:xfrm rot="16200000">
            <a:off x="6329305" y="1988688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4" animBg="1"/>
      <p:bldP spid="5" grpId="0" animBg="1"/>
      <p:bldP spid="5" grpId="1" animBg="1"/>
      <p:bldP spid="6" grpId="0" animBg="1"/>
      <p:bldP spid="7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2" grpId="0" animBg="1"/>
      <p:bldP spid="2" grpId="1" animBg="1"/>
      <p:bldP spid="3" grpId="0" animBg="1"/>
      <p:bldP spid="9" grpId="0" animBg="1"/>
      <p:bldP spid="9" grpId="1" animBg="1"/>
      <p:bldP spid="13" grpId="0" animBg="1"/>
      <p:bldP spid="1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priority tables make sense, but …</a:t>
            </a:r>
          </a:p>
          <a:p>
            <a:r>
              <a:rPr lang="en-US" dirty="0"/>
              <a:t>What do we need to do to make the hurt go away?</a:t>
            </a:r>
          </a:p>
          <a:p>
            <a:pPr lvl="1"/>
            <a:r>
              <a:rPr lang="en-US" dirty="0"/>
              <a:t>Need specific, actionable prescriptive actions </a:t>
            </a:r>
          </a:p>
          <a:p>
            <a:pPr lvl="1"/>
            <a:r>
              <a:rPr lang="en-US" dirty="0"/>
              <a:t>Based on metrics and diagnostics </a:t>
            </a:r>
          </a:p>
          <a:p>
            <a:pPr lvl="1"/>
            <a:r>
              <a:rPr lang="en-US" dirty="0"/>
              <a:t>At the individual index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 err="1"/>
              <a:t>SQLXL_Index</a:t>
            </a:r>
            <a:r>
              <a:rPr lang="en-US" dirty="0"/>
              <a:t> Priority Findings</a:t>
            </a:r>
          </a:p>
        </p:txBody>
      </p:sp>
      <p:pic>
        <p:nvPicPr>
          <p:cNvPr id="26626" name="Picture 2" descr="Free Ai Generated Blocks illustration and picture">
            <a:extLst>
              <a:ext uri="{FF2B5EF4-FFF2-40B4-BE49-F238E27FC236}">
                <a16:creationId xmlns:a16="http://schemas.microsoft.com/office/drawing/2014/main" id="{3BFEB9BC-28CD-4E11-26AF-A8D39890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49" y="447040"/>
            <a:ext cx="3448050" cy="61153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lucky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 have some answers</a:t>
            </a:r>
          </a:p>
          <a:p>
            <a:r>
              <a:rPr lang="en-US" dirty="0"/>
              <a:t>If not, lots of community scripts available</a:t>
            </a:r>
          </a:p>
          <a:p>
            <a:r>
              <a:rPr lang="en-US" dirty="0"/>
              <a:t>Change parameters &amp; execute each script in SSMS</a:t>
            </a:r>
          </a:p>
          <a:p>
            <a:r>
              <a:rPr lang="en-US" dirty="0"/>
              <a:t>Copy/paste separate results </a:t>
            </a:r>
            <a:br>
              <a:rPr lang="en-US" dirty="0"/>
            </a:br>
            <a:r>
              <a:rPr lang="en-US" dirty="0"/>
              <a:t>to spreadsheet(s)</a:t>
            </a:r>
          </a:p>
          <a:p>
            <a:r>
              <a:rPr lang="en-US" dirty="0"/>
              <a:t>Try to group your results </a:t>
            </a:r>
            <a:br>
              <a:rPr lang="en-US" dirty="0"/>
            </a:br>
            <a:r>
              <a:rPr lang="en-US" dirty="0"/>
              <a:t>by index and table</a:t>
            </a:r>
          </a:p>
          <a:p>
            <a:r>
              <a:rPr lang="en-US" dirty="0"/>
              <a:t>Line by agonizing line decide what</a:t>
            </a:r>
            <a:br>
              <a:rPr lang="en-US" dirty="0"/>
            </a:br>
            <a:r>
              <a:rPr lang="en-US" dirty="0"/>
              <a:t>if any action is appropriate</a:t>
            </a:r>
          </a:p>
          <a:p>
            <a:r>
              <a:rPr lang="en-US" dirty="0"/>
              <a:t>Make sure to include the </a:t>
            </a:r>
            <a:br>
              <a:rPr lang="en-US" dirty="0"/>
            </a:br>
            <a:r>
              <a:rPr lang="en-US" b="1" dirty="0"/>
              <a:t>“It Depends”</a:t>
            </a:r>
            <a:r>
              <a:rPr lang="en-US" dirty="0"/>
              <a:t> factors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Legacy Approach</a:t>
            </a:r>
          </a:p>
        </p:txBody>
      </p:sp>
      <p:pic>
        <p:nvPicPr>
          <p:cNvPr id="3074" name="Picture 2" descr="13 Bicycle Myths That People ACTUALLY Believe">
            <a:extLst>
              <a:ext uri="{FF2B5EF4-FFF2-40B4-BE49-F238E27FC236}">
                <a16:creationId xmlns:a16="http://schemas.microsoft.com/office/drawing/2014/main" id="{0C6CD787-3DFE-8C2D-DCAB-A60E6A55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74" y="2478024"/>
            <a:ext cx="6123625" cy="40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A9EF-7631-2B07-8DC5-96036667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9E0E63-752F-AAF5-59A8-49B544377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</a:t>
            </a:r>
            <a:r>
              <a:rPr lang="en-US" dirty="0" err="1"/>
              <a:t>SQLXL_Index</a:t>
            </a:r>
            <a:r>
              <a:rPr lang="en-US" dirty="0"/>
              <a:t> in SSMS</a:t>
            </a:r>
          </a:p>
          <a:p>
            <a:r>
              <a:rPr lang="en-US" dirty="0"/>
              <a:t>Execute macro to return data to Excel</a:t>
            </a:r>
          </a:p>
          <a:p>
            <a:r>
              <a:rPr lang="en-US" dirty="0"/>
              <a:t>Click on the table with most hurt</a:t>
            </a:r>
          </a:p>
          <a:p>
            <a:r>
              <a:rPr lang="en-US" dirty="0"/>
              <a:t>Review index prescriptions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A155C-FF7A-A8F8-32B1-5516E4BF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New Approach</a:t>
            </a:r>
          </a:p>
        </p:txBody>
      </p:sp>
      <p:pic>
        <p:nvPicPr>
          <p:cNvPr id="13316" name="Picture 4" descr="speed in hong kong - speeding car stock pictures, royalty-free photos &amp; images">
            <a:extLst>
              <a:ext uri="{FF2B5EF4-FFF2-40B4-BE49-F238E27FC236}">
                <a16:creationId xmlns:a16="http://schemas.microsoft.com/office/drawing/2014/main" id="{E43AF98C-98D8-A748-FD71-E858E7E0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82577" cy="612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9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97 detailed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07" y="447040"/>
            <a:ext cx="4884926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lvl="0" indent="0">
              <a:buNone/>
              <a:tabLst>
                <a:tab pos="1254125" algn="l"/>
                <a:tab pos="3025775" algn="l"/>
              </a:tabLst>
            </a:pPr>
            <a:r>
              <a:rPr lang="en-US" sz="3200" dirty="0"/>
              <a:t>Bill </a:t>
            </a:r>
            <a:r>
              <a:rPr lang="en-US" sz="3200" dirty="0" err="1"/>
              <a:t>Sanscrainte</a:t>
            </a:r>
            <a:r>
              <a:rPr lang="en-US" sz="3200" dirty="0"/>
              <a:t>	</a:t>
            </a:r>
            <a:r>
              <a:rPr lang="en-US" sz="3200" dirty="0">
                <a:hlinkClick r:id="rId3" action="ppaction://hlinkfile"/>
              </a:rPr>
              <a:t>linkedin.com/in/</a:t>
            </a:r>
            <a:r>
              <a:rPr lang="en-US" sz="3200" dirty="0" err="1">
                <a:hlinkClick r:id="rId3" action="ppaction://hlinkfile"/>
              </a:rPr>
              <a:t>billsanscrainte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200" dirty="0">
                <a:hlinkClick r:id="rId4"/>
              </a:rPr>
              <a:t>Bill@Sanscrainte.com</a:t>
            </a:r>
            <a:endParaRPr lang="en-US" sz="3200" dirty="0"/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SQL Server since 6.5</a:t>
            </a:r>
          </a:p>
          <a:p>
            <a:pPr>
              <a:tabLst>
                <a:tab pos="1371600" algn="l"/>
              </a:tabLst>
            </a:pPr>
            <a:r>
              <a:rPr lang="en-US" sz="3200" dirty="0"/>
              <a:t>1984 - Executed first SQL statement</a:t>
            </a:r>
            <a:br>
              <a:rPr lang="en-US" sz="3200" dirty="0"/>
            </a:br>
            <a:r>
              <a:rPr lang="en-US" sz="3200" dirty="0"/>
              <a:t>	leading first data warehouse project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1994 - Started Data Consulting practice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2001 - Began version 1 of SQLXL tools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2020 - Retired to pursue passion projects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Record holder for most SQL Cruises as a student</a:t>
            </a:r>
            <a:br>
              <a:rPr lang="en-US" sz="3200" dirty="0"/>
            </a:br>
            <a:r>
              <a:rPr lang="en-US" sz="3200" dirty="0"/>
              <a:t>SQL Server 10, Oracle 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About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3B433-E1F7-AE41-4352-A5319807B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840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- 97 Prescriptions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86661"/>
              </p:ext>
            </p:extLst>
          </p:nvPr>
        </p:nvGraphicFramePr>
        <p:xfrm>
          <a:off x="719328" y="795528"/>
          <a:ext cx="10021824" cy="548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489110"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Existing indexes “As Architected &amp; Designed”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Clustered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Constraints - primary key, unique, foreign key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History - Change Data Capture, System Versioned, Ledger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Special indexes - full-text, spatial, XML, </a:t>
            </a:r>
            <a:r>
              <a:rPr lang="en-US" dirty="0" err="1"/>
              <a:t>columnstore</a:t>
            </a:r>
            <a:endParaRPr lang="en-US" dirty="0"/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Required by others - unique index supporting a full-text index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29BA2-7F23-86D8-F8C6-9EAB6F2F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263019"/>
            <a:ext cx="5613544" cy="32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Existing Indexes with updatable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Low usage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Low read/write ratio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Missing indexes with low benefit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Requires SQL 2016+ Enterprise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4355D-658C-FDC5-9E24-A5517B93BD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908" y="1084922"/>
            <a:ext cx="3840480" cy="547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New Index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Clustered indexes on heaps with usage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Covers for foreign key constraints </a:t>
            </a:r>
          </a:p>
          <a:p>
            <a:pPr lvl="2">
              <a:tabLst>
                <a:tab pos="1554480" algn="l"/>
                <a:tab pos="1655064" algn="l"/>
              </a:tabLst>
            </a:pPr>
            <a:r>
              <a:rPr lang="en-US" dirty="0"/>
              <a:t>With missing index recommendation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Valuable missing indexes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311D9-A614-2BB8-9B08-92D8E91AD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9220" name="Picture 4" descr="start of the race - runner on start line stock pictures, royalty-free photos &amp; images">
            <a:extLst>
              <a:ext uri="{FF2B5EF4-FFF2-40B4-BE49-F238E27FC236}">
                <a16:creationId xmlns:a16="http://schemas.microsoft.com/office/drawing/2014/main" id="{A53A659B-DD85-755F-D64E-08EF31F8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41630"/>
            <a:ext cx="5583936" cy="3722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Missing index recommendations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That don’t add significant value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Table has / will have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0B8E4-E9E9-6019-3A16-B128DCB6BC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221992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2423"/>
            <a:ext cx="9717024" cy="6115394"/>
          </a:xfrm>
        </p:spPr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Existing indexes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Cost more than benefit - less than 4 reads per write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Duplicate - Least used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Redundant foreign key constraint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BC955-EF2D-4BBB-2F1B-DC1BC3712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“It Depends” for indexes tagged previously - such as: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Non-persisted computed column in definition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High page compression failures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Potential filtered index - wide range of rows per lead index key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Potential temporary based on name</a:t>
            </a:r>
          </a:p>
          <a:p>
            <a:pPr lvl="1">
              <a:tabLst>
                <a:tab pos="1554480" algn="l"/>
                <a:tab pos="1655064" algn="l"/>
              </a:tabLst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85F2FA-0388-3581-1A03-801C193366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07208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Statistics on indexes with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Stats row modifications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Stats row count not matching table row count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Rebuild/organize </a:t>
            </a:r>
            <a:r>
              <a:rPr lang="en-US" dirty="0" err="1"/>
              <a:t>columnstores</a:t>
            </a:r>
            <a:r>
              <a:rPr lang="en-US" dirty="0"/>
              <a:t> 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with “significant” delta tables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EA1B9-ECC9-CA99-E0E4-544C14F71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843784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Retained indexes benefiting from structural changes - examples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Clustered </a:t>
            </a:r>
            <a:r>
              <a:rPr lang="en-US" dirty="0" err="1"/>
              <a:t>rowstore</a:t>
            </a:r>
            <a:r>
              <a:rPr lang="en-US" dirty="0"/>
              <a:t> index not “NUSE”</a:t>
            </a:r>
          </a:p>
          <a:p>
            <a:pPr lvl="2">
              <a:tabLst>
                <a:tab pos="1554480" algn="l"/>
                <a:tab pos="1655064" algn="l"/>
              </a:tabLst>
            </a:pPr>
            <a:r>
              <a:rPr lang="en-US" u="sng" dirty="0"/>
              <a:t>N</a:t>
            </a:r>
            <a:r>
              <a:rPr lang="en-US" dirty="0"/>
              <a:t>arrow, </a:t>
            </a:r>
            <a:r>
              <a:rPr lang="en-US" u="sng" dirty="0"/>
              <a:t>U</a:t>
            </a:r>
            <a:r>
              <a:rPr lang="en-US" dirty="0"/>
              <a:t>nique, </a:t>
            </a:r>
            <a:r>
              <a:rPr lang="en-US" u="sng" dirty="0"/>
              <a:t>S</a:t>
            </a:r>
            <a:r>
              <a:rPr lang="en-US" dirty="0"/>
              <a:t>tatic, </a:t>
            </a:r>
            <a:r>
              <a:rPr lang="en-US" u="sng" dirty="0"/>
              <a:t>E</a:t>
            </a:r>
            <a:r>
              <a:rPr lang="en-US" dirty="0"/>
              <a:t>ver increasing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r>
              <a:rPr lang="en-US" dirty="0"/>
              <a:t> additional key(s) </a:t>
            </a:r>
            <a:br>
              <a:rPr lang="en-US" dirty="0"/>
            </a:br>
            <a:r>
              <a:rPr lang="en-US" dirty="0"/>
              <a:t>don’t improve selectivity</a:t>
            </a:r>
          </a:p>
          <a:p>
            <a:pPr lvl="1">
              <a:tabLst>
                <a:tab pos="1554480" algn="l"/>
                <a:tab pos="1655064" algn="l"/>
              </a:tabLst>
            </a:pPr>
            <a:r>
              <a:rPr lang="en-US" dirty="0"/>
              <a:t>FILL FACTOR = 100% and hi page splits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/>
              <a:t>Prescription Categories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6838C2-ABBD-EAE7-B23E-AA80DA032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0" y="3172968"/>
            <a:ext cx="4622537" cy="33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Build “prior week” baseline statistics</a:t>
            </a:r>
          </a:p>
          <a:p>
            <a:r>
              <a:rPr lang="en-US" sz="2800" dirty="0"/>
              <a:t>Apply prescriptions on 21 tables (4%)</a:t>
            </a:r>
          </a:p>
          <a:p>
            <a:r>
              <a:rPr lang="en-US" dirty="0"/>
              <a:t>Restart server</a:t>
            </a:r>
            <a:endParaRPr lang="en-US" sz="2800" dirty="0"/>
          </a:p>
          <a:p>
            <a:r>
              <a:rPr lang="en-US" dirty="0"/>
              <a:t>Capture new statistics</a:t>
            </a:r>
            <a:endParaRPr lang="en-US" sz="2800" dirty="0"/>
          </a:p>
          <a:p>
            <a:r>
              <a:rPr lang="en-US" sz="2800" dirty="0"/>
              <a:t>Compare week over week </a:t>
            </a:r>
            <a:r>
              <a:rPr lang="en-US" dirty="0"/>
              <a:t>results</a:t>
            </a:r>
            <a:endParaRPr lang="en-US" sz="2800" dirty="0"/>
          </a:p>
          <a:p>
            <a:pPr lvl="1"/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Table Prescription Implementation</a:t>
            </a:r>
          </a:p>
        </p:txBody>
      </p:sp>
      <p:pic>
        <p:nvPicPr>
          <p:cNvPr id="28676" name="Picture 4" descr="Free Microscope Equipment vector and picture">
            <a:extLst>
              <a:ext uri="{FF2B5EF4-FFF2-40B4-BE49-F238E27FC236}">
                <a16:creationId xmlns:a16="http://schemas.microsoft.com/office/drawing/2014/main" id="{8DDEA99C-2626-317B-39BC-20FA8B4A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40" y="585308"/>
            <a:ext cx="3905250" cy="58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success story</a:t>
            </a:r>
          </a:p>
          <a:p>
            <a:r>
              <a:rPr lang="en-US" dirty="0"/>
              <a:t>Signs you should start with</a:t>
            </a:r>
            <a:br>
              <a:rPr lang="en-US" dirty="0"/>
            </a:br>
            <a:r>
              <a:rPr lang="en-US" dirty="0"/>
              <a:t>tuning indexes</a:t>
            </a:r>
          </a:p>
          <a:p>
            <a:r>
              <a:rPr lang="en-US" dirty="0"/>
              <a:t>New approach to index tuning</a:t>
            </a:r>
          </a:p>
          <a:p>
            <a:pPr lvl="1"/>
            <a:r>
              <a:rPr lang="en-US" dirty="0"/>
              <a:t>Find SQL Server index hurts</a:t>
            </a:r>
          </a:p>
          <a:p>
            <a:pPr lvl="1"/>
            <a:r>
              <a:rPr lang="en-US" dirty="0"/>
              <a:t>Prioritize hurts</a:t>
            </a:r>
          </a:p>
          <a:p>
            <a:pPr lvl="1"/>
            <a:r>
              <a:rPr lang="en-US" dirty="0"/>
              <a:t>Prescribe fixes</a:t>
            </a:r>
          </a:p>
          <a:p>
            <a:pPr lvl="1"/>
            <a:r>
              <a:rPr lang="en-US" dirty="0"/>
              <a:t>Diagnostic approach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050" name="Picture 2" descr="Free Road Sign photo and picture">
            <a:extLst>
              <a:ext uri="{FF2B5EF4-FFF2-40B4-BE49-F238E27FC236}">
                <a16:creationId xmlns:a16="http://schemas.microsoft.com/office/drawing/2014/main" id="{4DE301F5-309E-6CDF-828F-C1C8E11E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58" y="978408"/>
            <a:ext cx="7634817" cy="387705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Wait Improvements versus Previous Week</a:t>
            </a:r>
          </a:p>
        </p:txBody>
      </p:sp>
      <p:pic>
        <p:nvPicPr>
          <p:cNvPr id="4098" name="Picture 2" descr="black friday seventy percent sale shiny red price tag on a rope - time reductions stock illustrations">
            <a:extLst>
              <a:ext uri="{FF2B5EF4-FFF2-40B4-BE49-F238E27FC236}">
                <a16:creationId xmlns:a16="http://schemas.microsoft.com/office/drawing/2014/main" id="{0BA3F0C7-32D9-282F-34BD-2DDB12C0A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16" y="533560"/>
            <a:ext cx="3845052" cy="594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to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 - operations, usage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642641" y="447040"/>
            <a:ext cx="4535424" cy="611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F78AAB4A-38F2-4CE4-058B-DF85D58C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38649" y="2260769"/>
            <a:ext cx="914400" cy="9144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EBC607A6-7B26-1999-2058-5903A86505E1}"/>
              </a:ext>
            </a:extLst>
          </p:cNvPr>
          <p:cNvSpPr/>
          <p:nvPr/>
        </p:nvSpPr>
        <p:spPr>
          <a:xfrm rot="16200000">
            <a:off x="2379097" y="21693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23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A5DA0-D5F3-A73A-EE11-BCE4387EEB2E}"/>
              </a:ext>
            </a:extLst>
          </p:cNvPr>
          <p:cNvSpPr/>
          <p:nvPr/>
        </p:nvSpPr>
        <p:spPr>
          <a:xfrm>
            <a:off x="5498673" y="429768"/>
            <a:ext cx="6559215" cy="212140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12B9F20-AC19-551B-6CCB-C5B4F7276FC3}"/>
              </a:ext>
            </a:extLst>
          </p:cNvPr>
          <p:cNvSpPr/>
          <p:nvPr/>
        </p:nvSpPr>
        <p:spPr>
          <a:xfrm>
            <a:off x="696384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A9473-07C4-AB1F-B1C1-41882F9286FE}"/>
              </a:ext>
            </a:extLst>
          </p:cNvPr>
          <p:cNvSpPr/>
          <p:nvPr/>
        </p:nvSpPr>
        <p:spPr>
          <a:xfrm>
            <a:off x="463298" y="3410387"/>
            <a:ext cx="3511294" cy="34655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1C408-927E-4BEE-5EC2-41E23F87F08F}"/>
              </a:ext>
            </a:extLst>
          </p:cNvPr>
          <p:cNvSpPr/>
          <p:nvPr/>
        </p:nvSpPr>
        <p:spPr>
          <a:xfrm>
            <a:off x="3974592" y="3392424"/>
            <a:ext cx="1558791" cy="347243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0F1B-C403-0AF0-90F7-167EB62BB9E0}"/>
              </a:ext>
            </a:extLst>
          </p:cNvPr>
          <p:cNvSpPr/>
          <p:nvPr/>
        </p:nvSpPr>
        <p:spPr>
          <a:xfrm>
            <a:off x="97755" y="2551176"/>
            <a:ext cx="3876837" cy="87717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5070A-BCC2-2604-89A0-B230AC226760}"/>
              </a:ext>
            </a:extLst>
          </p:cNvPr>
          <p:cNvSpPr/>
          <p:nvPr/>
        </p:nvSpPr>
        <p:spPr>
          <a:xfrm>
            <a:off x="3974593" y="1965960"/>
            <a:ext cx="1524080" cy="574111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217B48-9073-C6AC-9882-B023206F5634}"/>
              </a:ext>
            </a:extLst>
          </p:cNvPr>
          <p:cNvSpPr/>
          <p:nvPr/>
        </p:nvSpPr>
        <p:spPr>
          <a:xfrm>
            <a:off x="4852416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DC3A92-AD32-4A11-AF20-28AB81BC83A2}"/>
              </a:ext>
            </a:extLst>
          </p:cNvPr>
          <p:cNvSpPr/>
          <p:nvPr/>
        </p:nvSpPr>
        <p:spPr>
          <a:xfrm rot="16200000">
            <a:off x="2086489" y="323227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F123D50-641C-4507-A260-3C734C96CE45}"/>
              </a:ext>
            </a:extLst>
          </p:cNvPr>
          <p:cNvSpPr/>
          <p:nvPr/>
        </p:nvSpPr>
        <p:spPr>
          <a:xfrm rot="16200000">
            <a:off x="1496107" y="337857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AB3-5695-9F09-CA34-AB88ACAAB625}"/>
              </a:ext>
            </a:extLst>
          </p:cNvPr>
          <p:cNvGrpSpPr/>
          <p:nvPr/>
        </p:nvGrpSpPr>
        <p:grpSpPr>
          <a:xfrm>
            <a:off x="60960" y="3310810"/>
            <a:ext cx="1462823" cy="557518"/>
            <a:chOff x="97755" y="3310810"/>
            <a:chExt cx="1462823" cy="5575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A81F-3640-75A2-E56B-590B2151F1C9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002C9F96-D7FA-0188-680E-E177115AB9D6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D704-F279-3DB7-CFC9-E242ABB03ABB}"/>
              </a:ext>
            </a:extLst>
          </p:cNvPr>
          <p:cNvGrpSpPr/>
          <p:nvPr/>
        </p:nvGrpSpPr>
        <p:grpSpPr>
          <a:xfrm>
            <a:off x="60960" y="4152247"/>
            <a:ext cx="1462823" cy="557518"/>
            <a:chOff x="97755" y="3310810"/>
            <a:chExt cx="1462823" cy="5575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0A513-A0FD-5139-E4EC-6A45E89C8585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001D9BF7-8CDA-1F4E-2414-E0012847F92C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603F0-E53A-AE72-ED87-5C81C8857391}"/>
              </a:ext>
            </a:extLst>
          </p:cNvPr>
          <p:cNvGrpSpPr/>
          <p:nvPr/>
        </p:nvGrpSpPr>
        <p:grpSpPr>
          <a:xfrm>
            <a:off x="60960" y="5047936"/>
            <a:ext cx="1462823" cy="557518"/>
            <a:chOff x="97755" y="3310810"/>
            <a:chExt cx="1462823" cy="557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583B9E-4F7B-890F-A8B6-9935B38622A8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012D48E9-08CF-F4A1-C75A-D15B18A03B07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596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879E8-CE72-8C47-C958-22574EF12398}"/>
              </a:ext>
            </a:extLst>
          </p:cNvPr>
          <p:cNvGrpSpPr/>
          <p:nvPr/>
        </p:nvGrpSpPr>
        <p:grpSpPr>
          <a:xfrm>
            <a:off x="3955571" y="3310318"/>
            <a:ext cx="2393026" cy="557518"/>
            <a:chOff x="4267200" y="3282795"/>
            <a:chExt cx="2393026" cy="557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0F1240-A1C4-85B3-C665-D91339CB4440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160B4719-38FC-D0D9-78F2-67179C28109B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C93CA-B4BB-1CAD-DD5B-D954DB2FD62C}"/>
              </a:ext>
            </a:extLst>
          </p:cNvPr>
          <p:cNvGrpSpPr/>
          <p:nvPr/>
        </p:nvGrpSpPr>
        <p:grpSpPr>
          <a:xfrm>
            <a:off x="3955571" y="3589076"/>
            <a:ext cx="2393026" cy="557518"/>
            <a:chOff x="4267200" y="3282795"/>
            <a:chExt cx="2393026" cy="557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C58E8-9715-5E22-9137-78BB829E3B2D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F0C7B6B-3640-EDB5-01CE-B89677045C8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2FB18-8704-0461-AEE3-C0A680C552B7}"/>
              </a:ext>
            </a:extLst>
          </p:cNvPr>
          <p:cNvGrpSpPr/>
          <p:nvPr/>
        </p:nvGrpSpPr>
        <p:grpSpPr>
          <a:xfrm>
            <a:off x="3955571" y="3869415"/>
            <a:ext cx="2393026" cy="557518"/>
            <a:chOff x="4267200" y="3282795"/>
            <a:chExt cx="2393026" cy="5575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DD80A-4160-7ED3-AE7E-28C4FCB3E062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69C879F9-FAC9-8A9B-ED30-FCADCB62ECD7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669AB-D839-FECC-F6ED-4DA6E6C17102}"/>
              </a:ext>
            </a:extLst>
          </p:cNvPr>
          <p:cNvGrpSpPr/>
          <p:nvPr/>
        </p:nvGrpSpPr>
        <p:grpSpPr>
          <a:xfrm>
            <a:off x="3955571" y="4307528"/>
            <a:ext cx="2393026" cy="557518"/>
            <a:chOff x="4267200" y="3282795"/>
            <a:chExt cx="2393026" cy="557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EF6FBC-3FB7-E121-A57F-50733D947D55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AAEBB02-3852-2881-B120-6C23AFB4E07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47B97-BD6F-C31D-9F4A-12DDD1ACD9E3}"/>
              </a:ext>
            </a:extLst>
          </p:cNvPr>
          <p:cNvGrpSpPr/>
          <p:nvPr/>
        </p:nvGrpSpPr>
        <p:grpSpPr>
          <a:xfrm>
            <a:off x="3955571" y="4584707"/>
            <a:ext cx="2393026" cy="557518"/>
            <a:chOff x="4267200" y="3282795"/>
            <a:chExt cx="2393026" cy="5575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6D5AE-281A-2E61-8080-F5E974F23728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A370949-392B-74FA-E130-F6637022117A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0BC6B-E527-F2A6-99BA-1A8DC987E381}"/>
              </a:ext>
            </a:extLst>
          </p:cNvPr>
          <p:cNvGrpSpPr/>
          <p:nvPr/>
        </p:nvGrpSpPr>
        <p:grpSpPr>
          <a:xfrm>
            <a:off x="3959006" y="4979710"/>
            <a:ext cx="2393026" cy="557518"/>
            <a:chOff x="4270635" y="4952187"/>
            <a:chExt cx="2393026" cy="557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7F252-514C-2E2D-BFB1-23F3C205686D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Up 22">
              <a:extLst>
                <a:ext uri="{FF2B5EF4-FFF2-40B4-BE49-F238E27FC236}">
                  <a16:creationId xmlns:a16="http://schemas.microsoft.com/office/drawing/2014/main" id="{8B78CCFB-1F95-7F12-AB84-70506AB07A25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5BC064-481A-5E1B-F024-304EE48FDBF4}"/>
              </a:ext>
            </a:extLst>
          </p:cNvPr>
          <p:cNvGrpSpPr/>
          <p:nvPr/>
        </p:nvGrpSpPr>
        <p:grpSpPr>
          <a:xfrm>
            <a:off x="3955571" y="4106643"/>
            <a:ext cx="2393026" cy="557518"/>
            <a:chOff x="4270635" y="4952187"/>
            <a:chExt cx="2393026" cy="557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B80314-45CF-3320-1247-20014CA3C7A7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AEB4CF10-7409-B485-B5E9-A424C77F5470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9D149-4046-DDFA-FA04-32F56E0A1D9B}"/>
              </a:ext>
            </a:extLst>
          </p:cNvPr>
          <p:cNvGrpSpPr/>
          <p:nvPr/>
        </p:nvGrpSpPr>
        <p:grpSpPr>
          <a:xfrm>
            <a:off x="3955571" y="5898237"/>
            <a:ext cx="2393026" cy="557518"/>
            <a:chOff x="4267200" y="3282795"/>
            <a:chExt cx="2393026" cy="557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95C167-0F43-DFD0-6872-B5A92A0A111B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D694DC5-AAD2-8643-CA63-32BF7F83A58E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362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89 DMVs &amp; DMFs, 940 columns</a:t>
            </a:r>
          </a:p>
          <a:p>
            <a:r>
              <a:rPr lang="en-US" dirty="0"/>
              <a:t>182 operational metrics - sizes, stats, waits, locks, splits/merges, reads, writes, …</a:t>
            </a:r>
          </a:p>
          <a:p>
            <a:r>
              <a:rPr lang="en-US" dirty="0"/>
              <a:t>Around 28 seconds to collect </a:t>
            </a:r>
            <a:br>
              <a:rPr lang="en-US" dirty="0"/>
            </a:br>
            <a:r>
              <a:rPr lang="en-US" dirty="0"/>
              <a:t>&amp; process on client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Diagnostics - Sourcing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28" y="1563624"/>
            <a:ext cx="4804082" cy="4804082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49602"/>
              </p:ext>
            </p:extLst>
          </p:nvPr>
        </p:nvGraphicFramePr>
        <p:xfrm>
          <a:off x="0" y="447040"/>
          <a:ext cx="12192000" cy="614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1168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3791712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msdb.sys.servers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sys.fulltext_index_catalog_usages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sys.function_order_columns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Metadata &amp; Metric Sources</a:t>
            </a:r>
          </a:p>
        </p:txBody>
      </p:sp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 - e.g. waits, locks, splits, merges</a:t>
            </a:r>
          </a:p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“Key” configuration properties - 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with missing indexes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- 451 Diagnostics (SQL version aware)</a:t>
            </a:r>
          </a:p>
        </p:txBody>
      </p:sp>
      <p:pic>
        <p:nvPicPr>
          <p:cNvPr id="22530" name="Picture 2" descr="Free Stethoscope Tool vector and picture">
            <a:extLst>
              <a:ext uri="{FF2B5EF4-FFF2-40B4-BE49-F238E27FC236}">
                <a16:creationId xmlns:a16="http://schemas.microsoft.com/office/drawing/2014/main" id="{E3AF24EC-AF99-F630-15B7-B203E36A6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6302">
            <a:off x="6050585" y="3085322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7323-9112-E966-1098-C5FF5B39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CB286-3264-959A-0A23-4274CA991F2D}"/>
              </a:ext>
            </a:extLst>
          </p:cNvPr>
          <p:cNvSpPr/>
          <p:nvPr/>
        </p:nvSpPr>
        <p:spPr>
          <a:xfrm>
            <a:off x="2826252" y="2359118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078E0D9-DD6A-F236-CF63-B9A63EA0DBA3}"/>
              </a:ext>
            </a:extLst>
          </p:cNvPr>
          <p:cNvSpPr/>
          <p:nvPr/>
        </p:nvSpPr>
        <p:spPr>
          <a:xfrm>
            <a:off x="573024" y="20025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C7900-1D1E-5CC8-22AF-BA635F423A1F}"/>
              </a:ext>
            </a:extLst>
          </p:cNvPr>
          <p:cNvSpPr/>
          <p:nvPr/>
        </p:nvSpPr>
        <p:spPr>
          <a:xfrm>
            <a:off x="2815004" y="972097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34B56-0CAE-7F3C-97F3-EF20342B389C}"/>
              </a:ext>
            </a:extLst>
          </p:cNvPr>
          <p:cNvSpPr/>
          <p:nvPr/>
        </p:nvSpPr>
        <p:spPr>
          <a:xfrm>
            <a:off x="10450" y="3749006"/>
            <a:ext cx="256654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B20FD04-BB8B-106C-ABE9-FE6FE230A49E}"/>
              </a:ext>
            </a:extLst>
          </p:cNvPr>
          <p:cNvSpPr/>
          <p:nvPr/>
        </p:nvSpPr>
        <p:spPr>
          <a:xfrm rot="16200000">
            <a:off x="2015637" y="206029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51C1B-1531-3ED0-8F32-0AA63028CC21}"/>
              </a:ext>
            </a:extLst>
          </p:cNvPr>
          <p:cNvSpPr/>
          <p:nvPr/>
        </p:nvSpPr>
        <p:spPr>
          <a:xfrm>
            <a:off x="2828938" y="3731814"/>
            <a:ext cx="6719140" cy="182460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09F03-AACC-7F5C-EE01-D495CFB0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9006"/>
            <a:ext cx="12199713" cy="242404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060250F5-A29C-1486-63E2-2412B1DF6C30}"/>
              </a:ext>
            </a:extLst>
          </p:cNvPr>
          <p:cNvSpPr/>
          <p:nvPr/>
        </p:nvSpPr>
        <p:spPr>
          <a:xfrm rot="16200000">
            <a:off x="2854585" y="334199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748A140-ED07-3C2B-7C9F-52BC465FDC2D}"/>
              </a:ext>
            </a:extLst>
          </p:cNvPr>
          <p:cNvSpPr/>
          <p:nvPr/>
        </p:nvSpPr>
        <p:spPr>
          <a:xfrm rot="16200000">
            <a:off x="2452249" y="381225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86301B-CE8E-F101-AE6E-940529700097}"/>
              </a:ext>
            </a:extLst>
          </p:cNvPr>
          <p:cNvSpPr/>
          <p:nvPr/>
        </p:nvSpPr>
        <p:spPr>
          <a:xfrm rot="16200000">
            <a:off x="2939926" y="510458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ADCC8-E1FC-0D41-E77F-B608AE99C114}"/>
              </a:ext>
            </a:extLst>
          </p:cNvPr>
          <p:cNvSpPr/>
          <p:nvPr/>
        </p:nvSpPr>
        <p:spPr>
          <a:xfrm>
            <a:off x="-7713" y="5432403"/>
            <a:ext cx="2677758" cy="49957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AA8-1B94-7D47-343C-5CA937DCD8D5}"/>
              </a:ext>
            </a:extLst>
          </p:cNvPr>
          <p:cNvSpPr/>
          <p:nvPr/>
        </p:nvSpPr>
        <p:spPr>
          <a:xfrm>
            <a:off x="17417" y="4221484"/>
            <a:ext cx="216495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51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23" grpId="0" animBg="1"/>
      <p:bldP spid="23" grpId="1" animBg="1"/>
      <p:bldP spid="2" grpId="0" animBg="1"/>
      <p:bldP spid="2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5" grpId="0" animBg="1"/>
      <p:bldP spid="24" grpId="0" animBg="1"/>
      <p:bldP spid="24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4602-9A06-A251-8B98-AC5C69D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CDBB-2D71-4FB6-BD6A-E1C23634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56F8B5-12BE-27D0-35A1-312165CDC478}"/>
              </a:ext>
            </a:extLst>
          </p:cNvPr>
          <p:cNvSpPr/>
          <p:nvPr/>
        </p:nvSpPr>
        <p:spPr>
          <a:xfrm>
            <a:off x="2804160" y="3749006"/>
            <a:ext cx="6741232" cy="178128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304C4-8AE3-175D-C0A7-147D08790AE9}"/>
              </a:ext>
            </a:extLst>
          </p:cNvPr>
          <p:cNvSpPr/>
          <p:nvPr/>
        </p:nvSpPr>
        <p:spPr>
          <a:xfrm>
            <a:off x="2840736" y="972097"/>
            <a:ext cx="6693408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5AD25-C513-1191-7E7B-8329B167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558"/>
            <a:ext cx="12192000" cy="314144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964CA-768B-91A7-65B1-B63D2EDB0473}"/>
              </a:ext>
            </a:extLst>
          </p:cNvPr>
          <p:cNvSpPr/>
          <p:nvPr/>
        </p:nvSpPr>
        <p:spPr>
          <a:xfrm>
            <a:off x="-5225" y="612648"/>
            <a:ext cx="7125353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3C6AEDB-56B6-C9C5-AC01-615CDCF42F1D}"/>
              </a:ext>
            </a:extLst>
          </p:cNvPr>
          <p:cNvSpPr/>
          <p:nvPr/>
        </p:nvSpPr>
        <p:spPr>
          <a:xfrm>
            <a:off x="684352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56CB-3108-8B83-78D9-8E5660740EAD}"/>
              </a:ext>
            </a:extLst>
          </p:cNvPr>
          <p:cNvSpPr/>
          <p:nvPr/>
        </p:nvSpPr>
        <p:spPr>
          <a:xfrm>
            <a:off x="719328" y="604118"/>
            <a:ext cx="2121408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C089368-58C6-1331-6457-2598C1C207DF}"/>
              </a:ext>
            </a:extLst>
          </p:cNvPr>
          <p:cNvSpPr/>
          <p:nvPr/>
        </p:nvSpPr>
        <p:spPr>
          <a:xfrm>
            <a:off x="3442862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080C9-20E9-9FE0-A8C1-FAB3FE93998A}"/>
              </a:ext>
            </a:extLst>
          </p:cNvPr>
          <p:cNvSpPr/>
          <p:nvPr/>
        </p:nvSpPr>
        <p:spPr>
          <a:xfrm>
            <a:off x="2832027" y="604118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CFE17D3-094C-D7A3-D361-F5E7C5525F1B}"/>
              </a:ext>
            </a:extLst>
          </p:cNvPr>
          <p:cNvSpPr/>
          <p:nvPr/>
        </p:nvSpPr>
        <p:spPr>
          <a:xfrm>
            <a:off x="5754425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0B063-6F53-0A91-DC72-23140D7F0F67}"/>
              </a:ext>
            </a:extLst>
          </p:cNvPr>
          <p:cNvSpPr/>
          <p:nvPr/>
        </p:nvSpPr>
        <p:spPr>
          <a:xfrm>
            <a:off x="5044089" y="598935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9EDF6E0-6F50-F7CA-E1D3-B9706FB58803}"/>
              </a:ext>
            </a:extLst>
          </p:cNvPr>
          <p:cNvSpPr/>
          <p:nvPr/>
        </p:nvSpPr>
        <p:spPr>
          <a:xfrm>
            <a:off x="1814866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82477-0A8E-76BE-9F87-1D241DDE5537}"/>
              </a:ext>
            </a:extLst>
          </p:cNvPr>
          <p:cNvSpPr/>
          <p:nvPr/>
        </p:nvSpPr>
        <p:spPr>
          <a:xfrm>
            <a:off x="2336831" y="87320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AB7687-C01B-3849-9144-FAAE5D9895CE}"/>
              </a:ext>
            </a:extLst>
          </p:cNvPr>
          <p:cNvSpPr/>
          <p:nvPr/>
        </p:nvSpPr>
        <p:spPr>
          <a:xfrm>
            <a:off x="110631" y="87721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4E44958-0AB0-EED5-FEFA-D779C62E8012}"/>
              </a:ext>
            </a:extLst>
          </p:cNvPr>
          <p:cNvSpPr/>
          <p:nvPr/>
        </p:nvSpPr>
        <p:spPr>
          <a:xfrm>
            <a:off x="1239805" y="88621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8" grpId="0" animBg="1"/>
      <p:bldP spid="18" grpId="1" animBg="1"/>
      <p:bldP spid="19" grpId="0" animBg="1"/>
      <p:bldP spid="20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3008" y="502920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67942-D3E4-2449-BFDB-ECF89469BB32}"/>
              </a:ext>
            </a:extLst>
          </p:cNvPr>
          <p:cNvSpPr/>
          <p:nvPr/>
        </p:nvSpPr>
        <p:spPr>
          <a:xfrm>
            <a:off x="3705825" y="2329360"/>
            <a:ext cx="4767615" cy="20035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FC50D-5AC8-DBF7-7BBA-1B6A6905486A}"/>
              </a:ext>
            </a:extLst>
          </p:cNvPr>
          <p:cNvSpPr/>
          <p:nvPr/>
        </p:nvSpPr>
        <p:spPr>
          <a:xfrm>
            <a:off x="3705825" y="4332949"/>
            <a:ext cx="4767615" cy="92485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7855B54-DAB4-B222-C6B3-AC71730A7C34}"/>
              </a:ext>
            </a:extLst>
          </p:cNvPr>
          <p:cNvSpPr/>
          <p:nvPr/>
        </p:nvSpPr>
        <p:spPr>
          <a:xfrm>
            <a:off x="604072" y="2641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00ADF-5216-3031-4F26-ECE0DE2E35DE}"/>
              </a:ext>
            </a:extLst>
          </p:cNvPr>
          <p:cNvSpPr/>
          <p:nvPr/>
        </p:nvSpPr>
        <p:spPr>
          <a:xfrm>
            <a:off x="3705825" y="978408"/>
            <a:ext cx="4767615" cy="135331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1DE85-26D1-3005-AE97-389105A9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5" y="2551176"/>
            <a:ext cx="8466584" cy="43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A8EF0468-516F-4A34-8C81-9AA00237469F}"/>
              </a:ext>
            </a:extLst>
          </p:cNvPr>
          <p:cNvSpPr/>
          <p:nvPr/>
        </p:nvSpPr>
        <p:spPr>
          <a:xfrm rot="5400000">
            <a:off x="2767293" y="2477501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7BE7981-FD32-BB80-E1E9-7C0394A3F40C}"/>
              </a:ext>
            </a:extLst>
          </p:cNvPr>
          <p:cNvSpPr/>
          <p:nvPr/>
        </p:nvSpPr>
        <p:spPr>
          <a:xfrm rot="5400000">
            <a:off x="2768108" y="273353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E1AAC89-8E6F-0D69-1F31-F0FA3DA56BF7}"/>
              </a:ext>
            </a:extLst>
          </p:cNvPr>
          <p:cNvSpPr/>
          <p:nvPr/>
        </p:nvSpPr>
        <p:spPr>
          <a:xfrm rot="5400000">
            <a:off x="2771797" y="415399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5A93EB1-1C82-DE97-3737-2CF2601378A7}"/>
              </a:ext>
            </a:extLst>
          </p:cNvPr>
          <p:cNvSpPr/>
          <p:nvPr/>
        </p:nvSpPr>
        <p:spPr>
          <a:xfrm rot="5400000">
            <a:off x="2771796" y="557445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0AFBF-8554-1908-BD96-64E7FA6A23BC}"/>
              </a:ext>
            </a:extLst>
          </p:cNvPr>
          <p:cNvSpPr/>
          <p:nvPr/>
        </p:nvSpPr>
        <p:spPr>
          <a:xfrm>
            <a:off x="2584704" y="2028659"/>
            <a:ext cx="1116617" cy="71820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73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" grpId="0" animBg="1"/>
      <p:bldP spid="2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F56D-046B-7B00-BF6C-C7FC2453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D846-5C92-8208-3235-0AECB524C27A}"/>
              </a:ext>
            </a:extLst>
          </p:cNvPr>
          <p:cNvSpPr/>
          <p:nvPr/>
        </p:nvSpPr>
        <p:spPr>
          <a:xfrm>
            <a:off x="3697659" y="4320770"/>
            <a:ext cx="4754879" cy="93703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AE6-2485-853E-6B56-79818199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8" y="2272609"/>
            <a:ext cx="9945488" cy="204816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875ED1A8-3DD5-94B6-3F69-FFFD614BB48A}"/>
              </a:ext>
            </a:extLst>
          </p:cNvPr>
          <p:cNvSpPr/>
          <p:nvPr/>
        </p:nvSpPr>
        <p:spPr>
          <a:xfrm rot="5400000">
            <a:off x="1268493" y="214795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3EA187B-6ADC-0CC9-4865-24232F978220}"/>
              </a:ext>
            </a:extLst>
          </p:cNvPr>
          <p:cNvSpPr/>
          <p:nvPr/>
        </p:nvSpPr>
        <p:spPr>
          <a:xfrm rot="5400000">
            <a:off x="1268492" y="303779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258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21506" name="Picture 2" descr="a green and black background with a lot of lights">
            <a:extLst>
              <a:ext uri="{FF2B5EF4-FFF2-40B4-BE49-F238E27FC236}">
                <a16:creationId xmlns:a16="http://schemas.microsoft.com/office/drawing/2014/main" id="{947B73BC-91A5-AD16-8B77-F01444F9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263" y="3571332"/>
            <a:ext cx="5305736" cy="2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89DC5A05-AFBC-48BB-0698-5DBA8C48370B}"/>
              </a:ext>
            </a:extLst>
          </p:cNvPr>
          <p:cNvSpPr/>
          <p:nvPr/>
        </p:nvSpPr>
        <p:spPr>
          <a:xfrm>
            <a:off x="646176" y="32004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1D68-DE01-2349-EE49-4D4CA226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685032"/>
            <a:ext cx="7735380" cy="205768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901B8A-996C-7A0C-8F18-E1E7BC5F4201}"/>
              </a:ext>
            </a:extLst>
          </p:cNvPr>
          <p:cNvSpPr/>
          <p:nvPr/>
        </p:nvSpPr>
        <p:spPr>
          <a:xfrm>
            <a:off x="3060192" y="5748053"/>
            <a:ext cx="4096512" cy="97360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214A9C4-D5B5-ED76-ECBC-897BB06CF830}"/>
              </a:ext>
            </a:extLst>
          </p:cNvPr>
          <p:cNvSpPr/>
          <p:nvPr/>
        </p:nvSpPr>
        <p:spPr>
          <a:xfrm rot="10800000">
            <a:off x="4445412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581477C-8EDE-FBBE-6E3D-069D2D206215}"/>
              </a:ext>
            </a:extLst>
          </p:cNvPr>
          <p:cNvSpPr/>
          <p:nvPr/>
        </p:nvSpPr>
        <p:spPr>
          <a:xfrm rot="10800000">
            <a:off x="5327904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AAA0EB-1A57-698A-745F-2E8CF51207C2}"/>
              </a:ext>
            </a:extLst>
          </p:cNvPr>
          <p:cNvSpPr/>
          <p:nvPr/>
        </p:nvSpPr>
        <p:spPr>
          <a:xfrm rot="10800000">
            <a:off x="5985225" y="262432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49BBC58-F41A-4CD3-ED83-3BADC41C58C3}"/>
              </a:ext>
            </a:extLst>
          </p:cNvPr>
          <p:cNvSpPr/>
          <p:nvPr/>
        </p:nvSpPr>
        <p:spPr>
          <a:xfrm rot="10800000">
            <a:off x="6206777" y="302666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5DEF66C-3A94-2A0C-30B1-10EC0BC997C1}"/>
              </a:ext>
            </a:extLst>
          </p:cNvPr>
          <p:cNvSpPr/>
          <p:nvPr/>
        </p:nvSpPr>
        <p:spPr>
          <a:xfrm rot="10800000">
            <a:off x="4194048" y="4197096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8AA9D7-C088-562B-3428-182DD0258D69}"/>
              </a:ext>
            </a:extLst>
          </p:cNvPr>
          <p:cNvSpPr/>
          <p:nvPr/>
        </p:nvSpPr>
        <p:spPr>
          <a:xfrm rot="10800000">
            <a:off x="7485888" y="422336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9A6CC59-7A86-8B7D-EDC3-AAEEA84489E5}"/>
              </a:ext>
            </a:extLst>
          </p:cNvPr>
          <p:cNvSpPr/>
          <p:nvPr/>
        </p:nvSpPr>
        <p:spPr>
          <a:xfrm rot="5400000">
            <a:off x="783239" y="333006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86E8978-6C6A-60EA-E14D-A4543285E528}"/>
              </a:ext>
            </a:extLst>
          </p:cNvPr>
          <p:cNvSpPr/>
          <p:nvPr/>
        </p:nvSpPr>
        <p:spPr>
          <a:xfrm rot="5400000">
            <a:off x="783238" y="48654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8B249-A06F-E558-0D7C-7D7D5AEC57AB}"/>
              </a:ext>
            </a:extLst>
          </p:cNvPr>
          <p:cNvSpPr/>
          <p:nvPr/>
        </p:nvSpPr>
        <p:spPr>
          <a:xfrm>
            <a:off x="1660539" y="4068243"/>
            <a:ext cx="960741" cy="119427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A3431C7-62D3-3B76-C797-5A691AF78A4F}"/>
              </a:ext>
            </a:extLst>
          </p:cNvPr>
          <p:cNvSpPr/>
          <p:nvPr/>
        </p:nvSpPr>
        <p:spPr>
          <a:xfrm rot="5400000">
            <a:off x="806409" y="411673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5D38D-B5E6-BAE8-CEDF-6729F6ED1458}"/>
              </a:ext>
            </a:extLst>
          </p:cNvPr>
          <p:cNvSpPr txBox="1"/>
          <p:nvPr/>
        </p:nvSpPr>
        <p:spPr>
          <a:xfrm>
            <a:off x="2766785" y="4434546"/>
            <a:ext cx="9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801CE-A426-F202-674D-BCCB8C3A206D}"/>
              </a:ext>
            </a:extLst>
          </p:cNvPr>
          <p:cNvSpPr txBox="1"/>
          <p:nvPr/>
        </p:nvSpPr>
        <p:spPr>
          <a:xfrm>
            <a:off x="2603517" y="4787170"/>
            <a:ext cx="12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- 8.54%</a:t>
            </a:r>
          </a:p>
        </p:txBody>
      </p:sp>
    </p:spTree>
    <p:extLst>
      <p:ext uri="{BB962C8B-B14F-4D97-AF65-F5344CB8AC3E}">
        <p14:creationId xmlns:p14="http://schemas.microsoft.com/office/powerpoint/2010/main" val="2506345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DAC-673A-59CE-E955-B66E8A8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376B-A0B4-E4CE-E768-0FC1E827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197864"/>
            <a:ext cx="7506748" cy="311511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A66A-CE77-5233-0706-1C06E041DB82}"/>
              </a:ext>
            </a:extLst>
          </p:cNvPr>
          <p:cNvSpPr/>
          <p:nvPr/>
        </p:nvSpPr>
        <p:spPr>
          <a:xfrm>
            <a:off x="4033479" y="4312974"/>
            <a:ext cx="3159801" cy="149346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A737E0D-36CB-C2B6-6C23-6CC682814651}"/>
              </a:ext>
            </a:extLst>
          </p:cNvPr>
          <p:cNvSpPr/>
          <p:nvPr/>
        </p:nvSpPr>
        <p:spPr>
          <a:xfrm rot="5400000">
            <a:off x="975883" y="127011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B067A18-4424-58DA-01D1-938664AD76E5}"/>
              </a:ext>
            </a:extLst>
          </p:cNvPr>
          <p:cNvSpPr/>
          <p:nvPr/>
        </p:nvSpPr>
        <p:spPr>
          <a:xfrm rot="10800000">
            <a:off x="6352032" y="134416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0F79331-C3CF-41AD-0FE2-2167E824C320}"/>
              </a:ext>
            </a:extLst>
          </p:cNvPr>
          <p:cNvSpPr/>
          <p:nvPr/>
        </p:nvSpPr>
        <p:spPr>
          <a:xfrm rot="16200000">
            <a:off x="7815596" y="2440925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96E2A-6F93-8815-3C96-6338248EF1F2}"/>
              </a:ext>
            </a:extLst>
          </p:cNvPr>
          <p:cNvSpPr/>
          <p:nvPr/>
        </p:nvSpPr>
        <p:spPr>
          <a:xfrm>
            <a:off x="390145" y="4327779"/>
            <a:ext cx="2670048" cy="78476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AC55-2581-8A7A-81A2-44AE2F111413}"/>
              </a:ext>
            </a:extLst>
          </p:cNvPr>
          <p:cNvSpPr/>
          <p:nvPr/>
        </p:nvSpPr>
        <p:spPr>
          <a:xfrm>
            <a:off x="-12192" y="446441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F13B5-A5CA-24A3-C1C1-3F6F2D98E1AD}"/>
              </a:ext>
            </a:extLst>
          </p:cNvPr>
          <p:cNvSpPr/>
          <p:nvPr/>
        </p:nvSpPr>
        <p:spPr>
          <a:xfrm>
            <a:off x="390145" y="465304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6CE89-C351-285E-D4D0-2C44F5B6C246}"/>
              </a:ext>
            </a:extLst>
          </p:cNvPr>
          <p:cNvSpPr/>
          <p:nvPr/>
        </p:nvSpPr>
        <p:spPr>
          <a:xfrm>
            <a:off x="3062205" y="4299158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66E6-1579-D8E7-416A-283F14D06BB9}"/>
              </a:ext>
            </a:extLst>
          </p:cNvPr>
          <p:cNvSpPr/>
          <p:nvPr/>
        </p:nvSpPr>
        <p:spPr>
          <a:xfrm>
            <a:off x="4032506" y="4306255"/>
            <a:ext cx="1734310" cy="220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04" y="2587752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many least-used indexes with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Drop indexes not adding value</a:t>
            </a:r>
          </a:p>
          <a:p>
            <a:pPr lvl="1"/>
            <a:r>
              <a:rPr lang="en-US" dirty="0"/>
              <a:t>Add high-value missing indexes, </a:t>
            </a:r>
            <a:br>
              <a:rPr lang="en-US" dirty="0"/>
            </a:br>
            <a:r>
              <a:rPr lang="en-US" dirty="0"/>
              <a:t>heap clusters, &amp; 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16" y="2441449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392424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edge cases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Azure - SQL Database, SQL Managed Instance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Additional procedure execution parameters</a:t>
            </a:r>
          </a:p>
          <a:p>
            <a:r>
              <a:rPr lang="en-US" dirty="0"/>
              <a:t>Labeling, cell comments, and navigation</a:t>
            </a:r>
          </a:p>
          <a:p>
            <a:r>
              <a:rPr lang="en-US" dirty="0"/>
              <a:t>Documentation (what’s that?)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6" y="2990088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SAAS -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application failed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404231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likely the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Diagnostic data helps to show factors behind the priorities and prescriptions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Please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3648456"/>
            <a:ext cx="3677603" cy="2695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970" y="447041"/>
          <a:ext cx="12192001" cy="6090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5066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20658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8701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801958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91235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  <a:endParaRPr lang="en-US" sz="36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150403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  <a:endParaRPr lang="en-US" sz="36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73171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036223"/>
                  </a:ext>
                </a:extLst>
              </a:tr>
              <a:tr h="87013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236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466344"/>
            <a:ext cx="4047744" cy="6071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Review!</a:t>
            </a:r>
          </a:p>
        </p:txBody>
      </p:sp>
      <p:pic>
        <p:nvPicPr>
          <p:cNvPr id="23556" name="Picture 4" descr="person using a green highlighter to tick a form - filling out survey stock pictures, royalty-free photos &amp; images">
            <a:extLst>
              <a:ext uri="{FF2B5EF4-FFF2-40B4-BE49-F238E27FC236}">
                <a16:creationId xmlns:a16="http://schemas.microsoft.com/office/drawing/2014/main" id="{16AA917A-84D8-869F-4097-B0ED7C848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1417320"/>
            <a:ext cx="5797296" cy="386486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" y="173736"/>
            <a:ext cx="12192001" cy="1856232"/>
          </a:xfrm>
          <a:prstGeom prst="rect">
            <a:avLst/>
          </a:prstGeom>
        </p:spPr>
        <p:txBody>
          <a:bodyPr/>
          <a:lstStyle/>
          <a:p>
            <a:r>
              <a:rPr lang="en-US" sz="7200" dirty="0"/>
              <a:t>Index Performance Tuning </a:t>
            </a:r>
            <a:br>
              <a:rPr lang="en-US" sz="7200" dirty="0"/>
            </a:br>
            <a:r>
              <a:rPr lang="en-US" sz="7200" dirty="0"/>
              <a:t>Using Pain Reduction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726" y="4562856"/>
            <a:ext cx="6096001" cy="1527048"/>
          </a:xfrm>
        </p:spPr>
        <p:txBody>
          <a:bodyPr>
            <a:noAutofit/>
          </a:bodyPr>
          <a:lstStyle/>
          <a:p>
            <a:r>
              <a:rPr lang="en-US" sz="2800" b="1" dirty="0"/>
              <a:t>SQL Saturday Orange County 2024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581286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628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AWS via “Lift &amp; Shift” </a:t>
            </a:r>
            <a:br>
              <a:rPr lang="en-US" dirty="0"/>
            </a:br>
            <a:r>
              <a:rPr lang="en-US" dirty="0"/>
              <a:t>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</a:t>
            </a:r>
            <a:br>
              <a:rPr lang="en-US" dirty="0"/>
            </a:br>
            <a:r>
              <a:rPr lang="en-US" dirty="0"/>
              <a:t>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Platform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6CE327-5B6A-155B-9462-954BEE1D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3" y="443944"/>
            <a:ext cx="7049297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Are the original application Architects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If not, designing changes will take much longer</a:t>
            </a:r>
          </a:p>
          <a:p>
            <a:r>
              <a:rPr lang="en-US" dirty="0"/>
              <a:t>Can developers be spared for code refactoring?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Are application functionality testers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(typically) require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no functional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3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189537</TotalTime>
  <Words>4956</Words>
  <Application>Microsoft Office PowerPoint</Application>
  <PresentationFormat>Widescreen</PresentationFormat>
  <Paragraphs>1013</Paragraphs>
  <Slides>75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-apple-system</vt:lpstr>
      <vt:lpstr>Arial</vt:lpstr>
      <vt:lpstr>Calibri</vt:lpstr>
      <vt:lpstr>Wingdings</vt:lpstr>
      <vt:lpstr>Office Theme</vt:lpstr>
      <vt:lpstr>Index Performance Tuning  Using Pain Reduction</vt:lpstr>
      <vt:lpstr>PowerPoint Presentation</vt:lpstr>
      <vt:lpstr>PowerPoint Presentation</vt:lpstr>
      <vt:lpstr>About Me</vt:lpstr>
      <vt:lpstr>Agenda</vt:lpstr>
      <vt:lpstr>Why are we here?</vt:lpstr>
      <vt:lpstr>Client Story - Once Upon a Time</vt:lpstr>
      <vt:lpstr>Client Story - Platform</vt:lpstr>
      <vt:lpstr>Signs You Should Start With Tuning Indexes - Business</vt:lpstr>
      <vt:lpstr>Signs You Should Start With Tuning Indexes - Business</vt:lpstr>
      <vt:lpstr>Client Story - Answers - No is Bad</vt:lpstr>
      <vt:lpstr>Signs You Should Start With Tuning Indexes - Technical</vt:lpstr>
      <vt:lpstr>Signs You Should Start With Tuning Indexes - Technical</vt:lpstr>
      <vt:lpstr>Client Story - Answers - Yes is Bad</vt:lpstr>
      <vt:lpstr>New Tuning Approach - SQLXL_Index</vt:lpstr>
      <vt:lpstr>Performance Hurt - SQL Metrics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Prioritizing Hurt</vt:lpstr>
      <vt:lpstr>Weighting the Hurt - Defaults*</vt:lpstr>
      <vt:lpstr>Client Story - Priority Findings</vt:lpstr>
      <vt:lpstr>PowerPoint Presentation</vt:lpstr>
      <vt:lpstr>PowerPoint Presentation</vt:lpstr>
      <vt:lpstr>PowerPoint Presentation</vt:lpstr>
      <vt:lpstr>Client Story - SQLXL_Index Priority Findings</vt:lpstr>
      <vt:lpstr>Prescription Development - Legacy Approach</vt:lpstr>
      <vt:lpstr>Prescription Development - New Approach</vt:lpstr>
      <vt:lpstr>SQLXL_Index - Prescriptions</vt:lpstr>
      <vt:lpstr>SQLXL_Index - 97 Prescriptions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Client Story - Priority Table Prescription Implementation</vt:lpstr>
      <vt:lpstr>Client Story – Wait Improvements versus Previous Week</vt:lpstr>
      <vt:lpstr>Client Story – Index Hurt Improvements versus Previous Week</vt:lpstr>
      <vt:lpstr>PowerPoint Presentation</vt:lpstr>
      <vt:lpstr>PowerPoint Presentation</vt:lpstr>
      <vt:lpstr>PowerPoint Presentation</vt:lpstr>
      <vt:lpstr>SQLXL_Index Diagnostics - Sourcing</vt:lpstr>
      <vt:lpstr>SQLXL_Index Metadata &amp; Metric Sources</vt:lpstr>
      <vt:lpstr>SQLXL_Index - 451 Diagnostics (SQL version aware)</vt:lpstr>
      <vt:lpstr>PowerPoint Presentation</vt:lpstr>
      <vt:lpstr>PowerPoint Presentation</vt:lpstr>
      <vt:lpstr>PowerPoint Presentation</vt:lpstr>
      <vt:lpstr>PowerPoint Presentation</vt:lpstr>
      <vt:lpstr>What about Index Metadata and Other Metrics?</vt:lpstr>
      <vt:lpstr>PowerPoint Presentation</vt:lpstr>
      <vt:lpstr>PowerPoint Presentation</vt:lpstr>
      <vt:lpstr>Implementing Index Fixes - Preparation</vt:lpstr>
      <vt:lpstr>Implementing Index Fixes - Application</vt:lpstr>
      <vt:lpstr>Client Story - They Lived Happily Ever After</vt:lpstr>
      <vt:lpstr>Free Stuff!</vt:lpstr>
      <vt:lpstr>Volunteers to help improve SQLXL_Index</vt:lpstr>
      <vt:lpstr>Summary</vt:lpstr>
      <vt:lpstr>Special thanks to these and other SQL community contributors!</vt:lpstr>
      <vt:lpstr>Questions?</vt:lpstr>
      <vt:lpstr>Please fill out the Session Review!</vt:lpstr>
      <vt:lpstr>Thanks for coming!</vt:lpstr>
      <vt:lpstr>Index Performance Tuning  Using Pain Reduction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3842</cp:revision>
  <dcterms:created xsi:type="dcterms:W3CDTF">2022-12-24T15:55:49Z</dcterms:created>
  <dcterms:modified xsi:type="dcterms:W3CDTF">2024-04-23T21:47:30Z</dcterms:modified>
</cp:coreProperties>
</file>